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1" r:id="rId7"/>
    <p:sldId id="332" r:id="rId8"/>
    <p:sldId id="298" r:id="rId9"/>
    <p:sldId id="262" r:id="rId10"/>
    <p:sldId id="263" r:id="rId11"/>
    <p:sldId id="264" r:id="rId12"/>
    <p:sldId id="266" r:id="rId13"/>
    <p:sldId id="265"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01" autoAdjust="0"/>
    <p:restoredTop sz="85174"/>
  </p:normalViewPr>
  <p:slideViewPr>
    <p:cSldViewPr snapToGrid="0" snapToObjects="1">
      <p:cViewPr varScale="1">
        <p:scale>
          <a:sx n="59" d="100"/>
          <a:sy n="59" d="100"/>
        </p:scale>
        <p:origin x="138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Veronica Torrens</a:t>
            </a:r>
          </a:p>
          <a:p>
            <a:r>
              <a:rPr lang="en-US" dirty="0">
                <a:solidFill>
                  <a:schemeClr val="bg2"/>
                </a:solidFill>
                <a:latin typeface="Abadi" panose="020B0604020104020204" pitchFamily="34" charset="0"/>
                <a:ea typeface="SF Pro" pitchFamily="2" charset="0"/>
                <a:cs typeface="SF Pro" pitchFamily="2" charset="0"/>
              </a:rPr>
              <a:t>9/3/2023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6715"/>
            <a:ext cx="9745589"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Display:</a:t>
            </a:r>
          </a:p>
          <a:p>
            <a:pPr>
              <a:lnSpc>
                <a:spcPct val="100000"/>
              </a:lnSpc>
              <a:spcBef>
                <a:spcPts val="1400"/>
              </a:spcBef>
            </a:pPr>
            <a:r>
              <a:rPr lang="en-US" sz="1600" dirty="0">
                <a:solidFill>
                  <a:schemeClr val="accent3">
                    <a:lumMod val="25000"/>
                  </a:schemeClr>
                </a:solidFill>
                <a:latin typeface="Abadi"/>
              </a:rPr>
              <a:t>Retrieve the names of unique launch sites.</a:t>
            </a:r>
          </a:p>
          <a:p>
            <a:pPr>
              <a:lnSpc>
                <a:spcPct val="100000"/>
              </a:lnSpc>
              <a:spcBef>
                <a:spcPts val="1400"/>
              </a:spcBef>
            </a:pPr>
            <a:r>
              <a:rPr lang="en-US" sz="1600" dirty="0">
                <a:solidFill>
                  <a:schemeClr val="accent3">
                    <a:lumMod val="25000"/>
                  </a:schemeClr>
                </a:solidFill>
                <a:latin typeface="Abadi"/>
              </a:rPr>
              <a:t>Show five records where the launch site name starts with 'CCA'.</a:t>
            </a:r>
          </a:p>
          <a:p>
            <a:pPr>
              <a:lnSpc>
                <a:spcPct val="100000"/>
              </a:lnSpc>
              <a:spcBef>
                <a:spcPts val="1400"/>
              </a:spcBef>
            </a:pPr>
            <a:r>
              <a:rPr lang="en-US" sz="1600" dirty="0">
                <a:solidFill>
                  <a:schemeClr val="accent3">
                    <a:lumMod val="25000"/>
                  </a:schemeClr>
                </a:solidFill>
                <a:latin typeface="Abadi"/>
              </a:rPr>
              <a:t>Calculate the total payload mass carried by boosters launched by NASA under the CRS program.</a:t>
            </a:r>
          </a:p>
          <a:p>
            <a:pPr>
              <a:lnSpc>
                <a:spcPct val="100000"/>
              </a:lnSpc>
              <a:spcBef>
                <a:spcPts val="1400"/>
              </a:spcBef>
            </a:pPr>
            <a:r>
              <a:rPr lang="en-US" sz="1600" dirty="0">
                <a:solidFill>
                  <a:schemeClr val="accent3">
                    <a:lumMod val="25000"/>
                  </a:schemeClr>
                </a:solidFill>
                <a:latin typeface="Abadi"/>
              </a:rPr>
              <a:t>Determine the average payload mass carried by booster version F9 v1.1.</a:t>
            </a:r>
          </a:p>
          <a:p>
            <a:pPr>
              <a:lnSpc>
                <a:spcPct val="100000"/>
              </a:lnSpc>
              <a:spcBef>
                <a:spcPts val="1400"/>
              </a:spcBef>
            </a:pPr>
            <a:r>
              <a:rPr lang="en-US" sz="1600" dirty="0">
                <a:solidFill>
                  <a:schemeClr val="accent3">
                    <a:lumMod val="25000"/>
                  </a:schemeClr>
                </a:solidFill>
                <a:latin typeface="Abadi"/>
              </a:rPr>
              <a:t>List:</a:t>
            </a:r>
          </a:p>
          <a:p>
            <a:pPr>
              <a:lnSpc>
                <a:spcPct val="100000"/>
              </a:lnSpc>
              <a:spcBef>
                <a:spcPts val="1400"/>
              </a:spcBef>
            </a:pPr>
            <a:r>
              <a:rPr lang="en-US" sz="1600" dirty="0">
                <a:solidFill>
                  <a:schemeClr val="accent3">
                    <a:lumMod val="25000"/>
                  </a:schemeClr>
                </a:solidFill>
                <a:latin typeface="Abadi"/>
              </a:rPr>
              <a:t>Identify the date of the first successful landing on a ground pad.</a:t>
            </a:r>
          </a:p>
          <a:p>
            <a:pPr>
              <a:lnSpc>
                <a:spcPct val="100000"/>
              </a:lnSpc>
              <a:spcBef>
                <a:spcPts val="1400"/>
              </a:spcBef>
            </a:pPr>
            <a:r>
              <a:rPr lang="en-US" sz="1600" dirty="0">
                <a:solidFill>
                  <a:schemeClr val="accent3">
                    <a:lumMod val="25000"/>
                  </a:schemeClr>
                </a:solidFill>
                <a:latin typeface="Abadi"/>
              </a:rPr>
              <a:t>List the names of boosters that achieved a successful landing on a drone ship and had a payload mass greater than 4,000 but less than 6,000.</a:t>
            </a:r>
          </a:p>
          <a:p>
            <a:pPr>
              <a:lnSpc>
                <a:spcPct val="100000"/>
              </a:lnSpc>
              <a:spcBef>
                <a:spcPts val="1400"/>
              </a:spcBef>
            </a:pPr>
            <a:r>
              <a:rPr lang="en-US" sz="1600" dirty="0">
                <a:solidFill>
                  <a:schemeClr val="accent3">
                    <a:lumMod val="25000"/>
                  </a:schemeClr>
                </a:solidFill>
                <a:latin typeface="Abadi"/>
              </a:rPr>
              <a:t>Calculate the total number of missions, including both successful and failed ones.</a:t>
            </a:r>
          </a:p>
          <a:p>
            <a:pPr>
              <a:lnSpc>
                <a:spcPct val="100000"/>
              </a:lnSpc>
              <a:spcBef>
                <a:spcPts val="1400"/>
              </a:spcBef>
            </a:pPr>
            <a:r>
              <a:rPr lang="en-US" sz="1600" dirty="0">
                <a:solidFill>
                  <a:schemeClr val="accent3">
                    <a:lumMod val="25000"/>
                  </a:schemeClr>
                </a:solidFill>
                <a:latin typeface="Abadi"/>
              </a:rPr>
              <a:t>Find the names of booster versions that have carried the maximum payload.</a:t>
            </a:r>
          </a:p>
          <a:p>
            <a:pPr>
              <a:lnSpc>
                <a:spcPct val="100000"/>
              </a:lnSpc>
              <a:spcBef>
                <a:spcPts val="1400"/>
              </a:spcBef>
            </a:pPr>
            <a:r>
              <a:rPr lang="en-US" sz="1600" dirty="0">
                <a:solidFill>
                  <a:schemeClr val="accent3">
                    <a:lumMod val="25000"/>
                  </a:schemeClr>
                </a:solidFill>
                <a:latin typeface="Abadi"/>
              </a:rPr>
              <a:t>Retrieve information on failed landing outcomes on drone ships, including their booster version and launch site, for the months in the year 2015.</a:t>
            </a:r>
          </a:p>
          <a:p>
            <a:pPr>
              <a:lnSpc>
                <a:spcPct val="100000"/>
              </a:lnSpc>
              <a:spcBef>
                <a:spcPts val="1400"/>
              </a:spcBef>
            </a:pPr>
            <a:r>
              <a:rPr lang="en-US" sz="1600" dirty="0">
                <a:solidFill>
                  <a:schemeClr val="accent3">
                    <a:lumMod val="25000"/>
                  </a:schemeClr>
                </a:solidFill>
                <a:latin typeface="Abadi"/>
              </a:rPr>
              <a:t>Count the landing outcomes between June 4, 2010, and March 20, 2017, in descending order of date.</a:t>
            </a:r>
            <a:endParaRPr lang="en-US" sz="1600" dirty="0"/>
          </a:p>
          <a:p>
            <a:endParaRPr lang="en-US" sz="1600" dirty="0"/>
          </a:p>
          <a:p>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85000" lnSpcReduction="10000"/>
          </a:bodyPr>
          <a:lstStyle/>
          <a:p>
            <a:r>
              <a:rPr lang="en-US" dirty="0"/>
              <a:t>Placed a blue circle at the coordinates of NASA Johnson Space Center, complete with a popup label displaying its name. The coordinates were determined using latitude and longitude data.</a:t>
            </a:r>
          </a:p>
          <a:p>
            <a:r>
              <a:rPr lang="en-US" dirty="0"/>
              <a:t>Incorporated red circles at the coordinates of all launch sites, accompanied by popup labels that show their names. These coordinates were determined using latitude and longitude data.</a:t>
            </a:r>
          </a:p>
          <a:p>
            <a:r>
              <a:rPr lang="en-US" dirty="0"/>
              <a:t>Integrated colored markers into the map, using green to signify successful launches and red to indicate unsuccessful ones at each launch site. This allows for a quick visual assessment of which launch sites have a high success rate.</a:t>
            </a:r>
          </a:p>
          <a:p>
            <a:r>
              <a:rPr lang="en-US" dirty="0"/>
              <a:t>Included colored lines on the map to illustrate the distance between launch site CCAFS SLC 40 and its proximity to the nearest coastline, railway, highway, and city. These lines provide a clear visual representation of the distances involved.</a:t>
            </a:r>
          </a:p>
          <a:p>
            <a:endParaRPr lang="en-US" dirty="0"/>
          </a:p>
          <a:p>
            <a:endParaRPr lang="en-US" dirty="0"/>
          </a:p>
          <a:p>
            <a:endParaRPr lang="en-US" dirty="0"/>
          </a:p>
          <a:p>
            <a:endParaRPr lang="en-US" dirty="0"/>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Autofit/>
          </a:bodyPr>
          <a:lstStyle/>
          <a:p>
            <a:pPr>
              <a:lnSpc>
                <a:spcPct val="100000"/>
              </a:lnSpc>
              <a:spcBef>
                <a:spcPts val="1400"/>
              </a:spcBef>
            </a:pPr>
            <a:r>
              <a:rPr lang="en-US" sz="1400" dirty="0">
                <a:solidFill>
                  <a:schemeClr val="accent3">
                    <a:lumMod val="25000"/>
                  </a:schemeClr>
                </a:solidFill>
                <a:latin typeface="Abadi" panose="020B0604020104020204" pitchFamily="34" charset="0"/>
              </a:rPr>
              <a:t>Enable users to choose between displaying information for all launch sites or a specific launch site.</a:t>
            </a:r>
          </a:p>
          <a:p>
            <a:pPr>
              <a:lnSpc>
                <a:spcPct val="100000"/>
              </a:lnSpc>
              <a:spcBef>
                <a:spcPts val="1400"/>
              </a:spcBef>
            </a:pPr>
            <a:r>
              <a:rPr lang="en-US" sz="1400" dirty="0">
                <a:solidFill>
                  <a:schemeClr val="accent3">
                    <a:lumMod val="25000"/>
                  </a:schemeClr>
                </a:solidFill>
                <a:latin typeface="Abadi" panose="020B0604020104020204" pitchFamily="34" charset="0"/>
              </a:rPr>
              <a:t>Implement a dashboard using </a:t>
            </a:r>
            <a:r>
              <a:rPr lang="en-US" sz="1400" dirty="0" err="1">
                <a:solidFill>
                  <a:schemeClr val="accent3">
                    <a:lumMod val="25000"/>
                  </a:schemeClr>
                </a:solidFill>
                <a:latin typeface="Abadi" panose="020B0604020104020204" pitchFamily="34" charset="0"/>
              </a:rPr>
              <a:t>Plotly</a:t>
            </a:r>
            <a:r>
              <a:rPr lang="en-US" sz="1400" dirty="0">
                <a:solidFill>
                  <a:schemeClr val="accent3">
                    <a:lumMod val="25000"/>
                  </a:schemeClr>
                </a:solidFill>
                <a:latin typeface="Abadi" panose="020B0604020104020204" pitchFamily="34" charset="0"/>
              </a:rPr>
              <a:t> Dash that offers interactive features.</a:t>
            </a:r>
          </a:p>
          <a:p>
            <a:pPr>
              <a:lnSpc>
                <a:spcPct val="100000"/>
              </a:lnSpc>
              <a:spcBef>
                <a:spcPts val="1400"/>
              </a:spcBef>
            </a:pPr>
            <a:r>
              <a:rPr lang="en-US" sz="1400" dirty="0">
                <a:solidFill>
                  <a:schemeClr val="accent3">
                    <a:lumMod val="25000"/>
                  </a:schemeClr>
                </a:solidFill>
                <a:latin typeface="Abadi" panose="020B0604020104020204" pitchFamily="34" charset="0"/>
              </a:rPr>
              <a:t>Slider for Payload Mass Range:</a:t>
            </a:r>
          </a:p>
          <a:p>
            <a:pPr>
              <a:lnSpc>
                <a:spcPct val="100000"/>
              </a:lnSpc>
              <a:spcBef>
                <a:spcPts val="1400"/>
              </a:spcBef>
            </a:pPr>
            <a:r>
              <a:rPr lang="en-US" sz="1400" dirty="0">
                <a:solidFill>
                  <a:schemeClr val="accent3">
                    <a:lumMod val="25000"/>
                  </a:schemeClr>
                </a:solidFill>
                <a:latin typeface="Abadi" panose="020B0604020104020204" pitchFamily="34" charset="0"/>
              </a:rPr>
              <a:t>Provide users with the option to select a specific payload mass range using a slider.</a:t>
            </a:r>
          </a:p>
          <a:p>
            <a:pPr>
              <a:lnSpc>
                <a:spcPct val="100000"/>
              </a:lnSpc>
              <a:spcBef>
                <a:spcPts val="1400"/>
              </a:spcBef>
            </a:pPr>
            <a:r>
              <a:rPr lang="en-US" sz="1400" dirty="0">
                <a:solidFill>
                  <a:schemeClr val="accent3">
                    <a:lumMod val="25000"/>
                  </a:schemeClr>
                </a:solidFill>
                <a:latin typeface="Abadi" panose="020B0604020104020204" pitchFamily="34" charset="0"/>
              </a:rPr>
              <a:t>Pie Chart Displaying Successful Launches:</a:t>
            </a:r>
          </a:p>
          <a:p>
            <a:pPr>
              <a:lnSpc>
                <a:spcPct val="100000"/>
              </a:lnSpc>
              <a:spcBef>
                <a:spcPts val="1400"/>
              </a:spcBef>
            </a:pPr>
            <a:r>
              <a:rPr lang="en-US" sz="1400" dirty="0">
                <a:solidFill>
                  <a:schemeClr val="accent3">
                    <a:lumMod val="25000"/>
                  </a:schemeClr>
                </a:solidFill>
                <a:latin typeface="Abadi" panose="020B0604020104020204" pitchFamily="34" charset="0"/>
              </a:rPr>
              <a:t>Offer users the ability to view successful and unsuccessful launches represented as percentages of the total number of launches.</a:t>
            </a:r>
          </a:p>
          <a:p>
            <a:pPr>
              <a:lnSpc>
                <a:spcPct val="100000"/>
              </a:lnSpc>
              <a:spcBef>
                <a:spcPts val="1400"/>
              </a:spcBef>
            </a:pPr>
            <a:r>
              <a:rPr lang="en-US" sz="1400" dirty="0">
                <a:solidFill>
                  <a:schemeClr val="accent3">
                    <a:lumMod val="25000"/>
                  </a:schemeClr>
                </a:solidFill>
                <a:latin typeface="Abadi" panose="020B0604020104020204" pitchFamily="34" charset="0"/>
              </a:rPr>
              <a:t>Scatter Chart Depicting Payload Mass vs. Success Rate by Booster Version:</a:t>
            </a:r>
          </a:p>
          <a:p>
            <a:pPr>
              <a:lnSpc>
                <a:spcPct val="100000"/>
              </a:lnSpc>
              <a:spcBef>
                <a:spcPts val="1400"/>
              </a:spcBef>
            </a:pPr>
            <a:r>
              <a:rPr lang="en-US" sz="1400" dirty="0">
                <a:solidFill>
                  <a:schemeClr val="accent3">
                    <a:lumMod val="25000"/>
                  </a:schemeClr>
                </a:solidFill>
                <a:latin typeface="Abadi" panose="020B0604020104020204" pitchFamily="34" charset="0"/>
              </a:rPr>
              <a:t>Allow users to visualize the relationship between payload mass and launch success by displaying it as a scatter chart.</a:t>
            </a:r>
          </a:p>
          <a:p>
            <a:pPr>
              <a:lnSpc>
                <a:spcPct val="100000"/>
              </a:lnSpc>
              <a:spcBef>
                <a:spcPts val="1400"/>
              </a:spcBef>
            </a:pPr>
            <a:r>
              <a:rPr lang="en-US" sz="1400" dirty="0">
                <a:solidFill>
                  <a:schemeClr val="accent3">
                    <a:lumMod val="25000"/>
                  </a:schemeClr>
                </a:solidFill>
                <a:latin typeface="Abadi" panose="020B0604020104020204" pitchFamily="34" charset="0"/>
              </a:rPr>
              <a:t>These rephrased descriptions maintain the original intent while enhancing clarity.</a:t>
            </a:r>
            <a:endParaRPr lang="en-US" sz="1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Autofit/>
          </a:bodyPr>
          <a:lstStyle/>
          <a:p>
            <a:pPr marL="0" indent="0" algn="l">
              <a:buNone/>
            </a:pPr>
            <a:r>
              <a:rPr lang="en-US" sz="1600" b="0" i="0" dirty="0">
                <a:effectLst/>
                <a:latin typeface="Söhne"/>
              </a:rPr>
              <a:t>Create a NumPy array from the "Class" column in the dataset</a:t>
            </a:r>
          </a:p>
          <a:p>
            <a:pPr marL="0" indent="0" algn="l">
              <a:buNone/>
            </a:pPr>
            <a:r>
              <a:rPr lang="en-US" sz="1600" b="0" i="0" dirty="0">
                <a:effectLst/>
                <a:latin typeface="Söhne"/>
              </a:rPr>
              <a:t>Standardize the data using the </a:t>
            </a:r>
            <a:r>
              <a:rPr lang="en-US" sz="1600" b="0" i="0" dirty="0" err="1">
                <a:effectLst/>
                <a:latin typeface="Söhne"/>
              </a:rPr>
              <a:t>StandardScaler</a:t>
            </a:r>
            <a:r>
              <a:rPr lang="en-US" sz="1600" b="0" i="0" dirty="0">
                <a:effectLst/>
                <a:latin typeface="Söhne"/>
              </a:rPr>
              <a:t>. This involves fitting and transforming the data to ensure consistent scaling.</a:t>
            </a:r>
          </a:p>
          <a:p>
            <a:pPr marL="0" indent="0" algn="l">
              <a:buNone/>
            </a:pPr>
            <a:endParaRPr lang="en-US" sz="1600" b="0" i="0" dirty="0">
              <a:effectLst/>
              <a:latin typeface="Söhne"/>
            </a:endParaRPr>
          </a:p>
          <a:p>
            <a:pPr marL="0" indent="0" algn="l">
              <a:buNone/>
            </a:pPr>
            <a:r>
              <a:rPr lang="en-US" sz="1600" b="0" i="0" dirty="0">
                <a:effectLst/>
                <a:latin typeface="Söhne"/>
              </a:rPr>
              <a:t>Split the data into training and testing sets using the </a:t>
            </a:r>
            <a:r>
              <a:rPr lang="en-US" sz="1600" b="0" i="0" dirty="0" err="1">
                <a:effectLst/>
                <a:latin typeface="Söhne"/>
              </a:rPr>
              <a:t>train_test_split</a:t>
            </a:r>
            <a:r>
              <a:rPr lang="en-US" sz="1600" b="0" i="0" dirty="0">
                <a:effectLst/>
                <a:latin typeface="Söhne"/>
              </a:rPr>
              <a:t> method.</a:t>
            </a:r>
          </a:p>
          <a:p>
            <a:pPr marL="0" indent="0" algn="l">
              <a:buNone/>
            </a:pPr>
            <a:r>
              <a:rPr lang="en-US" sz="1600" b="0" i="0" dirty="0">
                <a:effectLst/>
                <a:latin typeface="Söhne"/>
              </a:rPr>
              <a:t>Construct a </a:t>
            </a:r>
            <a:r>
              <a:rPr lang="en-US" sz="1600" b="0" i="0" dirty="0" err="1">
                <a:effectLst/>
                <a:latin typeface="Söhne"/>
              </a:rPr>
              <a:t>GridSearchCV</a:t>
            </a:r>
            <a:r>
              <a:rPr lang="en-US" sz="1600" b="0" i="0" dirty="0">
                <a:effectLst/>
                <a:latin typeface="Söhne"/>
              </a:rPr>
              <a:t> object, setting cv=10, to facilitate parameter optimization.</a:t>
            </a:r>
          </a:p>
          <a:p>
            <a:pPr marL="0" indent="0" algn="l">
              <a:buNone/>
            </a:pPr>
            <a:r>
              <a:rPr lang="en-US" sz="1600" b="0" i="0" dirty="0">
                <a:effectLst/>
                <a:latin typeface="Söhne"/>
              </a:rPr>
              <a:t>Apply </a:t>
            </a:r>
            <a:r>
              <a:rPr lang="en-US" sz="1600" b="0" i="0" dirty="0" err="1">
                <a:effectLst/>
                <a:latin typeface="Söhne"/>
              </a:rPr>
              <a:t>GridSearchCV</a:t>
            </a:r>
            <a:r>
              <a:rPr lang="en-US" sz="1600" b="0" i="0" dirty="0">
                <a:effectLst/>
                <a:latin typeface="Söhne"/>
              </a:rPr>
              <a:t> to various machine learning algorithms, including logistic regression (</a:t>
            </a:r>
            <a:r>
              <a:rPr lang="en-US" sz="1600" b="0" i="0" dirty="0" err="1">
                <a:effectLst/>
                <a:latin typeface="Söhne"/>
              </a:rPr>
              <a:t>LogisticRegression</a:t>
            </a:r>
            <a:r>
              <a:rPr lang="en-US" sz="1600" b="0" i="0" dirty="0">
                <a:effectLst/>
                <a:latin typeface="Söhne"/>
              </a:rPr>
              <a:t>()), support vector machine (SVC()), decision tree (</a:t>
            </a:r>
            <a:r>
              <a:rPr lang="en-US" sz="1600" b="0" i="0" dirty="0" err="1">
                <a:effectLst/>
                <a:latin typeface="Söhne"/>
              </a:rPr>
              <a:t>DecisionTreeClassifier</a:t>
            </a:r>
            <a:r>
              <a:rPr lang="en-US" sz="1600" b="0" i="0" dirty="0">
                <a:effectLst/>
                <a:latin typeface="Söhne"/>
              </a:rPr>
              <a:t>()), and K Nearest Neighbor (</a:t>
            </a:r>
            <a:r>
              <a:rPr lang="en-US" sz="1600" b="0" i="0" dirty="0" err="1">
                <a:effectLst/>
                <a:latin typeface="Söhne"/>
              </a:rPr>
              <a:t>KNeighborsClassifier</a:t>
            </a:r>
            <a:r>
              <a:rPr lang="en-US" sz="1600" b="0" i="0" dirty="0">
                <a:effectLst/>
                <a:latin typeface="Söhne"/>
              </a:rPr>
              <a:t>()).</a:t>
            </a:r>
          </a:p>
          <a:p>
            <a:pPr marL="0" indent="0" algn="l">
              <a:buNone/>
            </a:pPr>
            <a:endParaRPr lang="en-US" sz="1600" b="0" i="0" dirty="0">
              <a:effectLst/>
              <a:latin typeface="Söhne"/>
            </a:endParaRPr>
          </a:p>
          <a:p>
            <a:pPr marL="0" indent="0" algn="l">
              <a:buNone/>
            </a:pPr>
            <a:r>
              <a:rPr lang="en-US" sz="1600" b="0" i="0" dirty="0">
                <a:effectLst/>
                <a:latin typeface="Söhne"/>
              </a:rPr>
              <a:t>Calculate the accuracy of each model on the test data using the .score() method.</a:t>
            </a:r>
          </a:p>
          <a:p>
            <a:pPr marL="0" indent="0" algn="l">
              <a:buNone/>
            </a:pPr>
            <a:endParaRPr lang="en-US" sz="1600" b="0" i="0" dirty="0">
              <a:effectLst/>
              <a:latin typeface="Söhne"/>
            </a:endParaRPr>
          </a:p>
          <a:p>
            <a:pPr marL="0" indent="0" algn="l">
              <a:buNone/>
            </a:pPr>
            <a:r>
              <a:rPr lang="en-US" sz="1600" b="0" i="0" dirty="0">
                <a:effectLst/>
                <a:latin typeface="Söhne"/>
              </a:rPr>
              <a:t>Examine the confusion matrix for each model to evaluate its performance in more detail.</a:t>
            </a:r>
          </a:p>
          <a:p>
            <a:pPr marL="0" indent="0" algn="l">
              <a:buNone/>
            </a:pPr>
            <a:endParaRPr lang="en-US" sz="1600" b="0" i="0" dirty="0">
              <a:effectLst/>
              <a:latin typeface="Söhne"/>
            </a:endParaRPr>
          </a:p>
          <a:p>
            <a:pPr marL="0" indent="0" algn="l">
              <a:buNone/>
            </a:pPr>
            <a:r>
              <a:rPr lang="en-US" sz="1600" b="0" i="0" dirty="0">
                <a:effectLst/>
                <a:latin typeface="Söhne"/>
              </a:rPr>
              <a:t>Determine the best model based on evaluation metrics such as Jaccard Score, F1 Score, and overall Accuracy.</a:t>
            </a:r>
          </a:p>
          <a:p>
            <a:endParaRPr lang="en-US" sz="16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sz="1400" b="1" i="0" dirty="0">
                <a:solidFill>
                  <a:schemeClr val="tx1"/>
                </a:solidFill>
                <a:effectLst/>
                <a:latin typeface="Söhne"/>
              </a:rPr>
              <a:t>Exploratory Data Insights:</a:t>
            </a:r>
            <a:endParaRPr lang="en-US" sz="1400" b="0" i="0" dirty="0">
              <a:solidFill>
                <a:schemeClr val="tx1"/>
              </a:solidFill>
              <a:effectLst/>
              <a:latin typeface="Söhne"/>
            </a:endParaRPr>
          </a:p>
          <a:p>
            <a:pPr algn="l">
              <a:buFont typeface="+mj-lt"/>
              <a:buAutoNum type="arabicPeriod"/>
            </a:pPr>
            <a:r>
              <a:rPr lang="en-US" sz="1400" b="0" i="0" dirty="0">
                <a:solidFill>
                  <a:schemeClr val="tx1"/>
                </a:solidFill>
                <a:effectLst/>
                <a:latin typeface="Söhne"/>
              </a:rPr>
              <a:t>There is a discernible trend of improving launch success rates over time.</a:t>
            </a:r>
          </a:p>
          <a:p>
            <a:pPr algn="l">
              <a:buFont typeface="+mj-lt"/>
              <a:buAutoNum type="arabicPeriod"/>
            </a:pPr>
            <a:r>
              <a:rPr lang="en-US" sz="1400" b="0" i="0" dirty="0">
                <a:solidFill>
                  <a:schemeClr val="tx1"/>
                </a:solidFill>
                <a:effectLst/>
                <a:latin typeface="Söhne"/>
              </a:rPr>
              <a:t>Among the various landing sites, KSC LC 39A stands out with the highest success rate.</a:t>
            </a:r>
          </a:p>
          <a:p>
            <a:pPr algn="l">
              <a:buFont typeface="+mj-lt"/>
              <a:buAutoNum type="arabicPeriod"/>
            </a:pPr>
            <a:r>
              <a:rPr lang="en-US" sz="1400" b="0" i="0" dirty="0">
                <a:solidFill>
                  <a:schemeClr val="tx1"/>
                </a:solidFill>
                <a:effectLst/>
                <a:latin typeface="Söhne"/>
              </a:rPr>
              <a:t>Orbits such as ES L1, GEO, HEO, and SSO have consistently achieved a 100% success rate.</a:t>
            </a:r>
          </a:p>
          <a:p>
            <a:pPr algn="l"/>
            <a:r>
              <a:rPr lang="en-US" sz="1400" b="1" i="0" dirty="0">
                <a:solidFill>
                  <a:schemeClr val="tx1"/>
                </a:solidFill>
                <a:effectLst/>
                <a:latin typeface="Söhne"/>
              </a:rPr>
              <a:t>Summary of Findings:</a:t>
            </a:r>
            <a:endParaRPr lang="en-US" sz="1400" b="0" i="0" dirty="0">
              <a:solidFill>
                <a:schemeClr val="tx1"/>
              </a:solidFill>
              <a:effectLst/>
              <a:latin typeface="Söhne"/>
            </a:endParaRPr>
          </a:p>
          <a:p>
            <a:pPr algn="l"/>
            <a:r>
              <a:rPr lang="en-US" sz="1400" b="1" i="0" dirty="0">
                <a:solidFill>
                  <a:schemeClr val="tx1"/>
                </a:solidFill>
                <a:effectLst/>
                <a:latin typeface="Söhne"/>
              </a:rPr>
              <a:t>Visual Analytics:</a:t>
            </a:r>
            <a:endParaRPr lang="en-US" sz="1400" b="0" i="0" dirty="0">
              <a:solidFill>
                <a:schemeClr val="tx1"/>
              </a:solidFill>
              <a:effectLst/>
              <a:latin typeface="Söhne"/>
            </a:endParaRPr>
          </a:p>
          <a:p>
            <a:pPr algn="l">
              <a:buFont typeface="+mj-lt"/>
              <a:buAutoNum type="arabicPeriod"/>
            </a:pPr>
            <a:r>
              <a:rPr lang="en-US" sz="1400" b="0" i="0" dirty="0">
                <a:solidFill>
                  <a:schemeClr val="tx1"/>
                </a:solidFill>
                <a:effectLst/>
                <a:latin typeface="Söhne"/>
              </a:rPr>
              <a:t>The majority of launch sites are geographically located near the equator and are in close proximity to coastal areas.</a:t>
            </a:r>
          </a:p>
          <a:p>
            <a:pPr algn="l">
              <a:buFont typeface="+mj-lt"/>
              <a:buAutoNum type="arabicPeriod"/>
            </a:pPr>
            <a:r>
              <a:rPr lang="en-US" sz="1400" b="0" i="0" dirty="0">
                <a:solidFill>
                  <a:schemeClr val="tx1"/>
                </a:solidFill>
                <a:effectLst/>
                <a:latin typeface="Söhne"/>
              </a:rPr>
              <a:t>Launch sites are strategically positioned to minimize the potential impact of failed launches on populated areas, including cities, highways, and railways. However, they remain conveniently accessible for the transportation of personnel and materials to support launch operations.</a:t>
            </a:r>
          </a:p>
          <a:p>
            <a:pPr algn="l"/>
            <a:r>
              <a:rPr lang="en-US" sz="1400" b="1" i="0" dirty="0">
                <a:solidFill>
                  <a:schemeClr val="tx1"/>
                </a:solidFill>
                <a:effectLst/>
                <a:latin typeface="Söhne"/>
              </a:rPr>
              <a:t>Predictive Analytics:</a:t>
            </a:r>
            <a:endParaRPr lang="en-US" sz="1400" b="0" i="0" dirty="0">
              <a:solidFill>
                <a:schemeClr val="tx1"/>
              </a:solidFill>
              <a:effectLst/>
              <a:latin typeface="Söhne"/>
            </a:endParaRPr>
          </a:p>
          <a:p>
            <a:pPr algn="l">
              <a:buFont typeface="+mj-lt"/>
              <a:buAutoNum type="arabicPeriod"/>
            </a:pPr>
            <a:r>
              <a:rPr lang="en-US" sz="1400" b="0" i="0" dirty="0">
                <a:solidFill>
                  <a:schemeClr val="tx1"/>
                </a:solidFill>
                <a:effectLst/>
                <a:latin typeface="Söhne"/>
              </a:rPr>
              <a:t>The Decision Tree model emerges as the most effective predictive model within the dataset, demonstrating its superior performance for making predictions.</a:t>
            </a:r>
          </a:p>
          <a:p>
            <a:pPr lvl="1"/>
            <a:endParaRPr lang="en-US" sz="1400" dirty="0">
              <a:solidFill>
                <a:schemeClr val="tx1"/>
              </a:solidFill>
            </a:endParaRPr>
          </a:p>
          <a:p>
            <a:pPr marL="457200" lvl="1" indent="0">
              <a:buNone/>
            </a:pPr>
            <a:endParaRPr lang="en-US" sz="1400" dirty="0">
              <a:solidFill>
                <a:schemeClr val="tx1"/>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5F2C2D2-A683-89B5-5E78-2FB64E1EAA88}"/>
              </a:ext>
            </a:extLst>
          </p:cNvPr>
          <p:cNvPicPr>
            <a:picLocks noChangeAspect="1"/>
          </p:cNvPicPr>
          <p:nvPr/>
        </p:nvPicPr>
        <p:blipFill>
          <a:blip r:embed="rId3"/>
          <a:stretch>
            <a:fillRect/>
          </a:stretch>
        </p:blipFill>
        <p:spPr>
          <a:xfrm>
            <a:off x="179613" y="1506311"/>
            <a:ext cx="6097361" cy="3523277"/>
          </a:xfrm>
          <a:prstGeom prst="rect">
            <a:avLst/>
          </a:prstGeom>
        </p:spPr>
      </p:pic>
      <p:sp>
        <p:nvSpPr>
          <p:cNvPr id="9" name="TextBox 8">
            <a:extLst>
              <a:ext uri="{FF2B5EF4-FFF2-40B4-BE49-F238E27FC236}">
                <a16:creationId xmlns:a16="http://schemas.microsoft.com/office/drawing/2014/main" id="{BF9CAADF-1967-8F4C-10E7-2537BEA09167}"/>
              </a:ext>
            </a:extLst>
          </p:cNvPr>
          <p:cNvSpPr txBox="1"/>
          <p:nvPr/>
        </p:nvSpPr>
        <p:spPr>
          <a:xfrm>
            <a:off x="6979105" y="1913732"/>
            <a:ext cx="4679497" cy="3447098"/>
          </a:xfrm>
          <a:prstGeom prst="rect">
            <a:avLst/>
          </a:prstGeom>
          <a:noFill/>
        </p:spPr>
        <p:txBody>
          <a:bodyPr wrap="square">
            <a:spAutoFit/>
          </a:bodyPr>
          <a:lstStyle/>
          <a:p>
            <a:pPr algn="l"/>
            <a:endParaRPr lang="en-US" b="0" i="0" u="none" strike="noStrike" baseline="0" dirty="0">
              <a:solidFill>
                <a:srgbClr val="000000"/>
              </a:solidFill>
              <a:latin typeface="Avenir Next LT Pro" panose="020B0504020202020204" pitchFamily="34" charset="0"/>
            </a:endParaRPr>
          </a:p>
          <a:p>
            <a:r>
              <a:rPr lang="en-US" sz="2000" i="0" u="none" strike="noStrike" baseline="0" dirty="0">
                <a:latin typeface="Avenir Next LT Pro" panose="020B0504020202020204" pitchFamily="34" charset="0"/>
              </a:rPr>
              <a:t>Earlier flights had a lower success rate (blue = fail)</a:t>
            </a:r>
          </a:p>
          <a:p>
            <a:r>
              <a:rPr lang="en-US" sz="2000" i="0" u="none" strike="noStrike" baseline="0" dirty="0">
                <a:latin typeface="Arial" panose="020B0604020202020204" pitchFamily="34" charset="0"/>
              </a:rPr>
              <a:t>•</a:t>
            </a:r>
            <a:r>
              <a:rPr lang="en-US" sz="2000" i="0" u="none" strike="noStrike" baseline="0" dirty="0">
                <a:latin typeface="Avenir Next LT Pro" panose="020B0504020202020204" pitchFamily="34" charset="0"/>
              </a:rPr>
              <a:t>Later flights had a higher success rate (orange = success)</a:t>
            </a:r>
          </a:p>
          <a:p>
            <a:r>
              <a:rPr lang="en-US" sz="2000" i="0" u="none" strike="noStrike" baseline="0" dirty="0">
                <a:latin typeface="Arial" panose="020B0604020202020204" pitchFamily="34" charset="0"/>
              </a:rPr>
              <a:t>•</a:t>
            </a:r>
            <a:r>
              <a:rPr lang="en-US" sz="2000" i="0" u="none" strike="noStrike" baseline="0" dirty="0">
                <a:latin typeface="Avenir Next LT Pro" panose="020B0504020202020204" pitchFamily="34" charset="0"/>
              </a:rPr>
              <a:t>Around half of launches were from CCAFS SLC 40 launch site</a:t>
            </a:r>
          </a:p>
          <a:p>
            <a:r>
              <a:rPr lang="en-US" sz="2000" i="0" u="none" strike="noStrike" baseline="0" dirty="0">
                <a:latin typeface="Arial" panose="020B0604020202020204" pitchFamily="34" charset="0"/>
              </a:rPr>
              <a:t>•</a:t>
            </a:r>
            <a:r>
              <a:rPr lang="en-US" sz="2000" i="0" u="none" strike="noStrike" baseline="0" dirty="0">
                <a:latin typeface="Avenir Next LT Pro" panose="020B0504020202020204" pitchFamily="34" charset="0"/>
              </a:rPr>
              <a:t>VAFB SLC 4E and KSC LC 39A have higher success rates</a:t>
            </a:r>
          </a:p>
          <a:p>
            <a:r>
              <a:rPr lang="en-US" sz="2000" i="0" u="none" strike="noStrike" baseline="0" dirty="0">
                <a:latin typeface="Arial" panose="020B0604020202020204" pitchFamily="34" charset="0"/>
              </a:rPr>
              <a:t>•</a:t>
            </a:r>
            <a:r>
              <a:rPr lang="en-US" sz="2000" i="0" u="none" strike="noStrike" baseline="0" dirty="0">
                <a:latin typeface="Avenir Next LT Pro" panose="020B0504020202020204" pitchFamily="34" charset="0"/>
              </a:rPr>
              <a:t>We can infer that new launches have a higher success rate</a:t>
            </a:r>
          </a:p>
        </p:txBody>
      </p:sp>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7A5493B6-0464-6FB6-E7C4-C5EFBA3C896D}"/>
              </a:ext>
            </a:extLst>
          </p:cNvPr>
          <p:cNvPicPr>
            <a:picLocks noChangeAspect="1"/>
          </p:cNvPicPr>
          <p:nvPr/>
        </p:nvPicPr>
        <p:blipFill>
          <a:blip r:embed="rId3"/>
          <a:stretch>
            <a:fillRect/>
          </a:stretch>
        </p:blipFill>
        <p:spPr>
          <a:xfrm>
            <a:off x="586467" y="1434523"/>
            <a:ext cx="6304190" cy="3732948"/>
          </a:xfrm>
          <a:prstGeom prst="rect">
            <a:avLst/>
          </a:prstGeom>
        </p:spPr>
      </p:pic>
      <p:sp>
        <p:nvSpPr>
          <p:cNvPr id="8" name="TextBox 7">
            <a:extLst>
              <a:ext uri="{FF2B5EF4-FFF2-40B4-BE49-F238E27FC236}">
                <a16:creationId xmlns:a16="http://schemas.microsoft.com/office/drawing/2014/main" id="{0011D378-6B97-B784-2690-2C5B6899CFD8}"/>
              </a:ext>
            </a:extLst>
          </p:cNvPr>
          <p:cNvSpPr txBox="1"/>
          <p:nvPr/>
        </p:nvSpPr>
        <p:spPr>
          <a:xfrm>
            <a:off x="7674429" y="1811762"/>
            <a:ext cx="4049485" cy="2554545"/>
          </a:xfrm>
          <a:prstGeom prst="rect">
            <a:avLst/>
          </a:prstGeom>
          <a:noFill/>
        </p:spPr>
        <p:txBody>
          <a:bodyPr wrap="square">
            <a:spAutoFit/>
          </a:bodyPr>
          <a:lstStyle/>
          <a:p>
            <a:pPr algn="l"/>
            <a:endParaRPr lang="en-US" sz="1600" i="0" u="none" strike="noStrike" baseline="0" dirty="0">
              <a:latin typeface="Avenir Next LT Pro" panose="020B0504020202020204" pitchFamily="34" charset="0"/>
            </a:endParaRPr>
          </a:p>
          <a:p>
            <a:r>
              <a:rPr lang="en-US" sz="1800" i="0" u="none" strike="noStrike" baseline="0" dirty="0">
                <a:latin typeface="Avenir Next LT Pro" panose="020B0504020202020204" pitchFamily="34" charset="0"/>
              </a:rPr>
              <a:t>The  higher the payload mass (kg), the higher the success rate </a:t>
            </a:r>
          </a:p>
          <a:p>
            <a:r>
              <a:rPr lang="en-US" sz="1800" i="0" u="none" strike="noStrike" baseline="0" dirty="0">
                <a:latin typeface="Arial" panose="020B0604020202020204" pitchFamily="34" charset="0"/>
              </a:rPr>
              <a:t>•</a:t>
            </a:r>
            <a:r>
              <a:rPr lang="en-US" sz="1800" i="0" u="none" strike="noStrike" baseline="0" dirty="0">
                <a:latin typeface="Avenir Next LT Pro" panose="020B0504020202020204" pitchFamily="34" charset="0"/>
              </a:rPr>
              <a:t>Most launces with a payload greater than 7,000 kg were successful</a:t>
            </a:r>
          </a:p>
          <a:p>
            <a:r>
              <a:rPr lang="en-US" sz="1800" i="0" u="none" strike="noStrike" baseline="0" dirty="0">
                <a:latin typeface="Arial" panose="020B0604020202020204" pitchFamily="34" charset="0"/>
              </a:rPr>
              <a:t>•</a:t>
            </a:r>
            <a:r>
              <a:rPr lang="en-US" sz="1800" i="0" u="none" strike="noStrike" baseline="0" dirty="0">
                <a:latin typeface="Avenir Next LT Pro" panose="020B0504020202020204" pitchFamily="34" charset="0"/>
              </a:rPr>
              <a:t>KSC LC 39A has a 100% success rate for launches less than 5,500 kg</a:t>
            </a:r>
          </a:p>
          <a:p>
            <a:r>
              <a:rPr lang="en-US" sz="1800" i="0" u="none" strike="noStrike" baseline="0" dirty="0">
                <a:latin typeface="Arial" panose="020B0604020202020204" pitchFamily="34" charset="0"/>
              </a:rPr>
              <a:t>•</a:t>
            </a:r>
            <a:r>
              <a:rPr lang="en-US" sz="1800" i="0" u="none" strike="noStrike" baseline="0" dirty="0">
                <a:latin typeface="Avenir Next LT Pro" panose="020B0504020202020204" pitchFamily="34" charset="0"/>
              </a:rPr>
              <a:t>VAFB SKC 4E has not launched anything greater than ~10,000 kg</a:t>
            </a:r>
          </a:p>
        </p:txBody>
      </p:sp>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AB7CC00-EE85-E90D-6DE2-843128B232D1}"/>
              </a:ext>
            </a:extLst>
          </p:cNvPr>
          <p:cNvPicPr>
            <a:picLocks noChangeAspect="1"/>
          </p:cNvPicPr>
          <p:nvPr/>
        </p:nvPicPr>
        <p:blipFill>
          <a:blip r:embed="rId3"/>
          <a:stretch>
            <a:fillRect/>
          </a:stretch>
        </p:blipFill>
        <p:spPr>
          <a:xfrm>
            <a:off x="379639" y="1796019"/>
            <a:ext cx="7448550" cy="4600575"/>
          </a:xfrm>
          <a:prstGeom prst="rect">
            <a:avLst/>
          </a:prstGeom>
        </p:spPr>
      </p:pic>
      <p:sp>
        <p:nvSpPr>
          <p:cNvPr id="8" name="TextBox 7">
            <a:extLst>
              <a:ext uri="{FF2B5EF4-FFF2-40B4-BE49-F238E27FC236}">
                <a16:creationId xmlns:a16="http://schemas.microsoft.com/office/drawing/2014/main" id="{DA0E491C-12E0-6F8D-BDB5-85C64111A253}"/>
              </a:ext>
            </a:extLst>
          </p:cNvPr>
          <p:cNvSpPr txBox="1"/>
          <p:nvPr/>
        </p:nvSpPr>
        <p:spPr>
          <a:xfrm>
            <a:off x="7828189" y="1788910"/>
            <a:ext cx="4184196" cy="1723549"/>
          </a:xfrm>
          <a:prstGeom prst="rect">
            <a:avLst/>
          </a:prstGeom>
          <a:noFill/>
        </p:spPr>
        <p:txBody>
          <a:bodyPr wrap="square">
            <a:spAutoFit/>
          </a:bodyPr>
          <a:lstStyle/>
          <a:p>
            <a:pPr algn="l"/>
            <a:endParaRPr lang="en-US" sz="1600" i="0" u="none" strike="noStrike" baseline="0" dirty="0">
              <a:latin typeface="Avenir Next LT Pro" panose="020B0504020202020204" pitchFamily="34" charset="0"/>
            </a:endParaRPr>
          </a:p>
          <a:p>
            <a:r>
              <a:rPr lang="en-US" sz="1800" i="0" u="none" strike="noStrike" baseline="0" dirty="0">
                <a:latin typeface="Avenir Next LT Pro" panose="020B0504020202020204" pitchFamily="34" charset="0"/>
              </a:rPr>
              <a:t>100% Success Rate: ES-L1, GEO, HEO and SSO</a:t>
            </a:r>
          </a:p>
          <a:p>
            <a:r>
              <a:rPr lang="en-US" sz="1800" i="0" u="none" strike="noStrike" baseline="0" dirty="0">
                <a:latin typeface="Arial" panose="020B0604020202020204" pitchFamily="34" charset="0"/>
              </a:rPr>
              <a:t>•</a:t>
            </a:r>
            <a:r>
              <a:rPr lang="en-US" sz="1800" i="0" u="none" strike="noStrike" baseline="0" dirty="0">
                <a:latin typeface="Avenir Next LT Pro" panose="020B0504020202020204" pitchFamily="34" charset="0"/>
              </a:rPr>
              <a:t>50%-80% Success Rate: GTO, ISS, LEO, MEO, PO</a:t>
            </a:r>
          </a:p>
          <a:p>
            <a:r>
              <a:rPr lang="en-US" sz="1800" i="0" u="none" strike="noStrike" baseline="0" dirty="0">
                <a:latin typeface="Arial" panose="020B0604020202020204" pitchFamily="34" charset="0"/>
              </a:rPr>
              <a:t>•</a:t>
            </a:r>
            <a:r>
              <a:rPr lang="en-US" sz="1800" i="0" u="none" strike="noStrike" baseline="0" dirty="0">
                <a:latin typeface="Avenir Next LT Pro" panose="020B0504020202020204" pitchFamily="34" charset="0"/>
              </a:rPr>
              <a:t>0% Success Rate: SO</a:t>
            </a:r>
          </a:p>
        </p:txBody>
      </p:sp>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D3C0298-13FC-F7FC-D042-09050D216C8E}"/>
              </a:ext>
            </a:extLst>
          </p:cNvPr>
          <p:cNvPicPr>
            <a:picLocks noChangeAspect="1"/>
          </p:cNvPicPr>
          <p:nvPr/>
        </p:nvPicPr>
        <p:blipFill>
          <a:blip r:embed="rId3"/>
          <a:stretch>
            <a:fillRect/>
          </a:stretch>
        </p:blipFill>
        <p:spPr>
          <a:xfrm>
            <a:off x="312279" y="1577748"/>
            <a:ext cx="8105775" cy="4257675"/>
          </a:xfrm>
          <a:prstGeom prst="rect">
            <a:avLst/>
          </a:prstGeom>
        </p:spPr>
      </p:pic>
      <p:sp>
        <p:nvSpPr>
          <p:cNvPr id="8" name="TextBox 7">
            <a:extLst>
              <a:ext uri="{FF2B5EF4-FFF2-40B4-BE49-F238E27FC236}">
                <a16:creationId xmlns:a16="http://schemas.microsoft.com/office/drawing/2014/main" id="{3AB3FF9E-0FE0-80D7-9B80-79BF6363CDAD}"/>
              </a:ext>
            </a:extLst>
          </p:cNvPr>
          <p:cNvSpPr txBox="1"/>
          <p:nvPr/>
        </p:nvSpPr>
        <p:spPr>
          <a:xfrm>
            <a:off x="8464323" y="2085824"/>
            <a:ext cx="4102553" cy="1169551"/>
          </a:xfrm>
          <a:prstGeom prst="rect">
            <a:avLst/>
          </a:prstGeom>
          <a:noFill/>
        </p:spPr>
        <p:txBody>
          <a:bodyPr wrap="square">
            <a:spAutoFit/>
          </a:bodyPr>
          <a:lstStyle/>
          <a:p>
            <a:pPr algn="l"/>
            <a:endParaRPr lang="en-US" sz="1600" b="0" i="0" u="none" strike="noStrike" baseline="0" dirty="0">
              <a:solidFill>
                <a:srgbClr val="000000"/>
              </a:solidFill>
              <a:latin typeface="Avenir Next LT Pro" panose="020B0504020202020204" pitchFamily="34" charset="0"/>
            </a:endParaRPr>
          </a:p>
          <a:p>
            <a:r>
              <a:rPr lang="en-US" sz="1800" b="0" i="0" u="none" strike="noStrike" baseline="0" dirty="0">
                <a:solidFill>
                  <a:srgbClr val="000000"/>
                </a:solidFill>
                <a:latin typeface="Avenir Next LT Pro" panose="020B0504020202020204" pitchFamily="34" charset="0"/>
              </a:rPr>
              <a:t>The success rate typically increases with the number of flights for each orbit</a:t>
            </a:r>
          </a:p>
        </p:txBody>
      </p:sp>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7875060" cy="3320824"/>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following points will be covered in this presentation</a:t>
            </a:r>
          </a:p>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23054"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A641901-E3E1-07CD-698F-7079679AE011}"/>
              </a:ext>
            </a:extLst>
          </p:cNvPr>
          <p:cNvPicPr>
            <a:picLocks noChangeAspect="1"/>
          </p:cNvPicPr>
          <p:nvPr/>
        </p:nvPicPr>
        <p:blipFill>
          <a:blip r:embed="rId3"/>
          <a:stretch>
            <a:fillRect/>
          </a:stretch>
        </p:blipFill>
        <p:spPr>
          <a:xfrm>
            <a:off x="734028" y="1726396"/>
            <a:ext cx="6522746" cy="3662033"/>
          </a:xfrm>
          <a:prstGeom prst="rect">
            <a:avLst/>
          </a:prstGeom>
        </p:spPr>
      </p:pic>
      <p:sp>
        <p:nvSpPr>
          <p:cNvPr id="8" name="TextBox 7">
            <a:extLst>
              <a:ext uri="{FF2B5EF4-FFF2-40B4-BE49-F238E27FC236}">
                <a16:creationId xmlns:a16="http://schemas.microsoft.com/office/drawing/2014/main" id="{73C3FA9B-EBB0-22B1-3B32-6048CB964666}"/>
              </a:ext>
            </a:extLst>
          </p:cNvPr>
          <p:cNvSpPr txBox="1"/>
          <p:nvPr/>
        </p:nvSpPr>
        <p:spPr>
          <a:xfrm>
            <a:off x="7686679" y="2280596"/>
            <a:ext cx="3808639" cy="1446550"/>
          </a:xfrm>
          <a:prstGeom prst="rect">
            <a:avLst/>
          </a:prstGeom>
          <a:noFill/>
        </p:spPr>
        <p:txBody>
          <a:bodyPr wrap="square">
            <a:spAutoFit/>
          </a:bodyPr>
          <a:lstStyle/>
          <a:p>
            <a:pPr algn="l"/>
            <a:endParaRPr lang="en-US" sz="1600" b="0" i="0" u="none" strike="noStrike" baseline="0" dirty="0">
              <a:solidFill>
                <a:srgbClr val="000000"/>
              </a:solidFill>
              <a:latin typeface="Avenir Next LT Pro" panose="020B0504020202020204" pitchFamily="34" charset="0"/>
            </a:endParaRPr>
          </a:p>
          <a:p>
            <a:r>
              <a:rPr lang="en-US" sz="1800" b="0" i="0" u="none" strike="noStrike" baseline="0" dirty="0">
                <a:solidFill>
                  <a:srgbClr val="000000"/>
                </a:solidFill>
                <a:latin typeface="Avenir Next LT Pro" panose="020B0504020202020204" pitchFamily="34" charset="0"/>
              </a:rPr>
              <a:t>Heavy payloads are better with LEO, ISS and PO orbits</a:t>
            </a:r>
          </a:p>
          <a:p>
            <a:r>
              <a:rPr lang="en-US" sz="1800" b="0" i="0" u="none" strike="noStrike" baseline="0" dirty="0">
                <a:solidFill>
                  <a:srgbClr val="000000"/>
                </a:solidFill>
                <a:latin typeface="Arial" panose="020B0604020202020204" pitchFamily="34" charset="0"/>
              </a:rPr>
              <a:t>•</a:t>
            </a:r>
            <a:r>
              <a:rPr lang="en-US" sz="1800" b="0" i="0" u="none" strike="noStrike" baseline="0" dirty="0">
                <a:solidFill>
                  <a:srgbClr val="000000"/>
                </a:solidFill>
                <a:latin typeface="Avenir Next LT Pro" panose="020B0504020202020204" pitchFamily="34" charset="0"/>
              </a:rPr>
              <a:t>The GTO orbit has mixed success with heavier payloads</a:t>
            </a:r>
          </a:p>
        </p:txBody>
      </p:sp>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3FE569D-15E4-58A7-3F42-3E4AF5242D16}"/>
              </a:ext>
            </a:extLst>
          </p:cNvPr>
          <p:cNvPicPr>
            <a:picLocks noChangeAspect="1"/>
          </p:cNvPicPr>
          <p:nvPr/>
        </p:nvPicPr>
        <p:blipFill>
          <a:blip r:embed="rId3"/>
          <a:stretch>
            <a:fillRect/>
          </a:stretch>
        </p:blipFill>
        <p:spPr>
          <a:xfrm>
            <a:off x="252412" y="1802596"/>
            <a:ext cx="7572375" cy="4200525"/>
          </a:xfrm>
          <a:prstGeom prst="rect">
            <a:avLst/>
          </a:prstGeom>
        </p:spPr>
      </p:pic>
      <p:sp>
        <p:nvSpPr>
          <p:cNvPr id="7" name="TextBox 6">
            <a:extLst>
              <a:ext uri="{FF2B5EF4-FFF2-40B4-BE49-F238E27FC236}">
                <a16:creationId xmlns:a16="http://schemas.microsoft.com/office/drawing/2014/main" id="{1228BA0A-56C0-7B72-7718-C05979A3574C}"/>
              </a:ext>
            </a:extLst>
          </p:cNvPr>
          <p:cNvSpPr txBox="1"/>
          <p:nvPr/>
        </p:nvSpPr>
        <p:spPr>
          <a:xfrm>
            <a:off x="8130949" y="2572983"/>
            <a:ext cx="3808639" cy="584775"/>
          </a:xfrm>
          <a:prstGeom prst="rect">
            <a:avLst/>
          </a:prstGeom>
          <a:noFill/>
        </p:spPr>
        <p:txBody>
          <a:bodyPr wrap="square">
            <a:spAutoFit/>
          </a:bodyPr>
          <a:lstStyle/>
          <a:p>
            <a:pPr algn="l"/>
            <a:r>
              <a:rPr lang="en-US" sz="1600" b="0" i="0" u="none" strike="noStrike" baseline="0" dirty="0">
                <a:solidFill>
                  <a:srgbClr val="000000"/>
                </a:solidFill>
                <a:latin typeface="Avenir Next LT Pro" panose="020B0504020202020204" pitchFamily="34" charset="0"/>
              </a:rPr>
              <a:t>The success rate since 2013 kept increasing</a:t>
            </a:r>
          </a:p>
        </p:txBody>
      </p:sp>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9" name="TextBox 8">
            <a:extLst>
              <a:ext uri="{FF2B5EF4-FFF2-40B4-BE49-F238E27FC236}">
                <a16:creationId xmlns:a16="http://schemas.microsoft.com/office/drawing/2014/main" id="{1F0A7865-8DB2-2C1E-AD48-75F1B37A549E}"/>
              </a:ext>
            </a:extLst>
          </p:cNvPr>
          <p:cNvSpPr txBox="1"/>
          <p:nvPr/>
        </p:nvSpPr>
        <p:spPr>
          <a:xfrm>
            <a:off x="8130949" y="2572983"/>
            <a:ext cx="3808639" cy="338554"/>
          </a:xfrm>
          <a:prstGeom prst="rect">
            <a:avLst/>
          </a:prstGeom>
          <a:noFill/>
        </p:spPr>
        <p:txBody>
          <a:bodyPr wrap="square">
            <a:spAutoFit/>
          </a:bodyPr>
          <a:lstStyle/>
          <a:p>
            <a:pPr algn="l"/>
            <a:r>
              <a:rPr lang="en-US" sz="1600" b="0" i="0" u="none" strike="noStrike" baseline="0" dirty="0">
                <a:solidFill>
                  <a:srgbClr val="000000"/>
                </a:solidFill>
                <a:latin typeface="Avenir Next LT Pro" panose="020B0504020202020204" pitchFamily="34" charset="0"/>
              </a:rPr>
              <a:t>List of Launch Site </a:t>
            </a:r>
            <a:r>
              <a:rPr lang="en-US" sz="1600" b="0" i="0" u="none" strike="noStrike" baseline="0" dirty="0" err="1">
                <a:solidFill>
                  <a:srgbClr val="000000"/>
                </a:solidFill>
                <a:latin typeface="Avenir Next LT Pro" panose="020B0504020202020204" pitchFamily="34" charset="0"/>
              </a:rPr>
              <a:t>NNames</a:t>
            </a:r>
            <a:endParaRPr lang="en-US" sz="1600" b="0" i="0" u="none" strike="noStrike" baseline="0" dirty="0">
              <a:solidFill>
                <a:srgbClr val="000000"/>
              </a:solidFill>
              <a:latin typeface="Avenir Next LT Pro" panose="020B0504020202020204" pitchFamily="34" charset="0"/>
            </a:endParaRPr>
          </a:p>
        </p:txBody>
      </p:sp>
      <p:pic>
        <p:nvPicPr>
          <p:cNvPr id="11" name="Picture 10">
            <a:extLst>
              <a:ext uri="{FF2B5EF4-FFF2-40B4-BE49-F238E27FC236}">
                <a16:creationId xmlns:a16="http://schemas.microsoft.com/office/drawing/2014/main" id="{251A0717-0AD1-1B20-7710-34F1A501632A}"/>
              </a:ext>
            </a:extLst>
          </p:cNvPr>
          <p:cNvPicPr>
            <a:picLocks noChangeAspect="1"/>
          </p:cNvPicPr>
          <p:nvPr/>
        </p:nvPicPr>
        <p:blipFill>
          <a:blip r:embed="rId3"/>
          <a:stretch>
            <a:fillRect/>
          </a:stretch>
        </p:blipFill>
        <p:spPr>
          <a:xfrm>
            <a:off x="770011" y="2471737"/>
            <a:ext cx="6162675" cy="191452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F71AB71-1674-B1C1-23D8-A834686C2CE6}"/>
              </a:ext>
            </a:extLst>
          </p:cNvPr>
          <p:cNvPicPr>
            <a:picLocks noChangeAspect="1"/>
          </p:cNvPicPr>
          <p:nvPr/>
        </p:nvPicPr>
        <p:blipFill>
          <a:blip r:embed="rId3"/>
          <a:stretch>
            <a:fillRect/>
          </a:stretch>
        </p:blipFill>
        <p:spPr>
          <a:xfrm>
            <a:off x="770011" y="2105705"/>
            <a:ext cx="8174541" cy="3086781"/>
          </a:xfrm>
          <a:prstGeom prst="rect">
            <a:avLst/>
          </a:prstGeom>
        </p:spPr>
      </p:pic>
      <p:sp>
        <p:nvSpPr>
          <p:cNvPr id="8" name="TextBox 7">
            <a:extLst>
              <a:ext uri="{FF2B5EF4-FFF2-40B4-BE49-F238E27FC236}">
                <a16:creationId xmlns:a16="http://schemas.microsoft.com/office/drawing/2014/main" id="{B5A0AD64-850C-8412-3971-F2676DB40A54}"/>
              </a:ext>
            </a:extLst>
          </p:cNvPr>
          <p:cNvSpPr txBox="1"/>
          <p:nvPr/>
        </p:nvSpPr>
        <p:spPr>
          <a:xfrm>
            <a:off x="9323614" y="2572983"/>
            <a:ext cx="2743200" cy="584775"/>
          </a:xfrm>
          <a:prstGeom prst="rect">
            <a:avLst/>
          </a:prstGeom>
          <a:noFill/>
        </p:spPr>
        <p:txBody>
          <a:bodyPr wrap="square">
            <a:spAutoFit/>
          </a:bodyPr>
          <a:lstStyle/>
          <a:p>
            <a:pPr algn="l"/>
            <a:r>
              <a:rPr lang="en-US" sz="1600" b="0" i="0" u="none" strike="noStrike" baseline="0" dirty="0">
                <a:solidFill>
                  <a:srgbClr val="000000"/>
                </a:solidFill>
                <a:latin typeface="Avenir Next LT Pro" panose="020B0504020202020204" pitchFamily="34" charset="0"/>
              </a:rPr>
              <a:t>List of Launch Sites that begin with CCA</a:t>
            </a:r>
          </a:p>
        </p:txBody>
      </p:sp>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14772" y="5934371"/>
            <a:ext cx="2743200" cy="401638"/>
          </a:xfrm>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And Average Payload Mass</a:t>
            </a:r>
          </a:p>
        </p:txBody>
      </p:sp>
      <p:pic>
        <p:nvPicPr>
          <p:cNvPr id="6" name="Picture 5">
            <a:extLst>
              <a:ext uri="{FF2B5EF4-FFF2-40B4-BE49-F238E27FC236}">
                <a16:creationId xmlns:a16="http://schemas.microsoft.com/office/drawing/2014/main" id="{C66A2CFA-8848-E2EB-B919-0DA88B3A4312}"/>
              </a:ext>
            </a:extLst>
          </p:cNvPr>
          <p:cNvPicPr>
            <a:picLocks noChangeAspect="1"/>
          </p:cNvPicPr>
          <p:nvPr/>
        </p:nvPicPr>
        <p:blipFill>
          <a:blip r:embed="rId3"/>
          <a:stretch>
            <a:fillRect/>
          </a:stretch>
        </p:blipFill>
        <p:spPr>
          <a:xfrm>
            <a:off x="768805" y="2781299"/>
            <a:ext cx="7675107" cy="2117271"/>
          </a:xfrm>
          <a:prstGeom prst="rect">
            <a:avLst/>
          </a:prstGeom>
        </p:spPr>
      </p:pic>
      <p:sp>
        <p:nvSpPr>
          <p:cNvPr id="7" name="TextBox 6">
            <a:extLst>
              <a:ext uri="{FF2B5EF4-FFF2-40B4-BE49-F238E27FC236}">
                <a16:creationId xmlns:a16="http://schemas.microsoft.com/office/drawing/2014/main" id="{490EBB6A-DC61-5A6E-D598-950C48902C46}"/>
              </a:ext>
            </a:extLst>
          </p:cNvPr>
          <p:cNvSpPr txBox="1"/>
          <p:nvPr/>
        </p:nvSpPr>
        <p:spPr>
          <a:xfrm>
            <a:off x="9323614" y="2572983"/>
            <a:ext cx="2743200" cy="584775"/>
          </a:xfrm>
          <a:prstGeom prst="rect">
            <a:avLst/>
          </a:prstGeom>
          <a:noFill/>
        </p:spPr>
        <p:txBody>
          <a:bodyPr wrap="square">
            <a:spAutoFit/>
          </a:bodyPr>
          <a:lstStyle/>
          <a:p>
            <a:pPr algn="l"/>
            <a:r>
              <a:rPr lang="en-US" sz="1600" dirty="0">
                <a:solidFill>
                  <a:srgbClr val="000000"/>
                </a:solidFill>
                <a:latin typeface="Avenir Next LT Pro" panose="020B0504020202020204" pitchFamily="34" charset="0"/>
              </a:rPr>
              <a:t>Total Payload and Average Mass</a:t>
            </a:r>
            <a:endParaRPr lang="en-US" sz="1600" b="0" i="0" u="none" strike="noStrike" baseline="0" dirty="0">
              <a:solidFill>
                <a:srgbClr val="000000"/>
              </a:solidFill>
              <a:latin typeface="Avenir Next LT Pro" panose="020B0504020202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5283BD4-03F0-6160-E4FB-87C1A059104A}"/>
              </a:ext>
            </a:extLst>
          </p:cNvPr>
          <p:cNvPicPr>
            <a:picLocks noChangeAspect="1"/>
          </p:cNvPicPr>
          <p:nvPr/>
        </p:nvPicPr>
        <p:blipFill>
          <a:blip r:embed="rId3"/>
          <a:stretch>
            <a:fillRect/>
          </a:stretch>
        </p:blipFill>
        <p:spPr>
          <a:xfrm>
            <a:off x="906389" y="1435814"/>
            <a:ext cx="4677982" cy="5400597"/>
          </a:xfrm>
          <a:prstGeom prst="rect">
            <a:avLst/>
          </a:prstGeom>
        </p:spPr>
      </p:pic>
      <p:sp>
        <p:nvSpPr>
          <p:cNvPr id="8" name="TextBox 7">
            <a:extLst>
              <a:ext uri="{FF2B5EF4-FFF2-40B4-BE49-F238E27FC236}">
                <a16:creationId xmlns:a16="http://schemas.microsoft.com/office/drawing/2014/main" id="{03763AD0-7BD7-2A01-3250-4882E0B106EE}"/>
              </a:ext>
            </a:extLst>
          </p:cNvPr>
          <p:cNvSpPr txBox="1"/>
          <p:nvPr/>
        </p:nvSpPr>
        <p:spPr>
          <a:xfrm>
            <a:off x="6607631" y="3371970"/>
            <a:ext cx="6098720" cy="646331"/>
          </a:xfrm>
          <a:prstGeom prst="rect">
            <a:avLst/>
          </a:prstGeom>
          <a:noFill/>
        </p:spPr>
        <p:txBody>
          <a:bodyPr wrap="square">
            <a:spAutoFit/>
          </a:bodyPr>
          <a:lstStyle/>
          <a:p>
            <a:r>
              <a:rPr lang="en-US" dirty="0">
                <a:solidFill>
                  <a:srgbClr val="0B49CB"/>
                </a:solidFill>
                <a:latin typeface="Abadi"/>
              </a:rPr>
              <a:t>Average Payload Mass by F9 v1.1</a:t>
            </a:r>
          </a:p>
          <a:p>
            <a:pPr algn="l"/>
            <a:endParaRPr lang="en-US" sz="1800" b="0" i="0" u="none" strike="noStrike" baseline="0" dirty="0">
              <a:solidFill>
                <a:srgbClr val="000000"/>
              </a:solidFill>
              <a:latin typeface="Avenir Next LT Pro" panose="020B0504020202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720EB87-A6EE-F8D6-B7F0-2E1E8116F724}"/>
              </a:ext>
            </a:extLst>
          </p:cNvPr>
          <p:cNvPicPr>
            <a:picLocks noChangeAspect="1"/>
          </p:cNvPicPr>
          <p:nvPr/>
        </p:nvPicPr>
        <p:blipFill>
          <a:blip r:embed="rId3"/>
          <a:stretch>
            <a:fillRect/>
          </a:stretch>
        </p:blipFill>
        <p:spPr>
          <a:xfrm>
            <a:off x="4833937" y="2200275"/>
            <a:ext cx="2524125" cy="2457450"/>
          </a:xfrm>
          <a:prstGeom prst="rect">
            <a:avLst/>
          </a:prstGeom>
        </p:spPr>
      </p:pic>
      <p:sp>
        <p:nvSpPr>
          <p:cNvPr id="7" name="TextBox 6">
            <a:extLst>
              <a:ext uri="{FF2B5EF4-FFF2-40B4-BE49-F238E27FC236}">
                <a16:creationId xmlns:a16="http://schemas.microsoft.com/office/drawing/2014/main" id="{AF54583F-684F-29B6-CC5D-6E087620F9EB}"/>
              </a:ext>
            </a:extLst>
          </p:cNvPr>
          <p:cNvSpPr txBox="1"/>
          <p:nvPr/>
        </p:nvSpPr>
        <p:spPr>
          <a:xfrm>
            <a:off x="8130949" y="2572983"/>
            <a:ext cx="3808639" cy="338554"/>
          </a:xfrm>
          <a:prstGeom prst="rect">
            <a:avLst/>
          </a:prstGeom>
          <a:noFill/>
        </p:spPr>
        <p:txBody>
          <a:bodyPr wrap="square">
            <a:spAutoFit/>
          </a:bodyPr>
          <a:lstStyle/>
          <a:p>
            <a:pPr algn="l"/>
            <a:r>
              <a:rPr lang="en-US" sz="1600" dirty="0">
                <a:solidFill>
                  <a:srgbClr val="000000"/>
                </a:solidFill>
                <a:latin typeface="Avenir Next LT Pro" panose="020B0504020202020204" pitchFamily="34" charset="0"/>
              </a:rPr>
              <a:t>First Successful Landing </a:t>
            </a:r>
            <a:endParaRPr lang="en-US" sz="1600" b="0" i="0" u="none" strike="noStrike" baseline="0" dirty="0">
              <a:solidFill>
                <a:srgbClr val="000000"/>
              </a:solidFill>
              <a:latin typeface="Avenir Next LT Pro" panose="020B0504020202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FFEA1DB-ECBC-42D2-408D-08A814B74532}"/>
              </a:ext>
            </a:extLst>
          </p:cNvPr>
          <p:cNvPicPr>
            <a:picLocks noChangeAspect="1"/>
          </p:cNvPicPr>
          <p:nvPr/>
        </p:nvPicPr>
        <p:blipFill>
          <a:blip r:embed="rId3"/>
          <a:stretch>
            <a:fillRect/>
          </a:stretch>
        </p:blipFill>
        <p:spPr>
          <a:xfrm>
            <a:off x="770011" y="2539525"/>
            <a:ext cx="4849586" cy="3007676"/>
          </a:xfrm>
          <a:prstGeom prst="rect">
            <a:avLst/>
          </a:prstGeom>
        </p:spPr>
      </p:pic>
      <p:sp>
        <p:nvSpPr>
          <p:cNvPr id="6" name="TextBox 5">
            <a:extLst>
              <a:ext uri="{FF2B5EF4-FFF2-40B4-BE49-F238E27FC236}">
                <a16:creationId xmlns:a16="http://schemas.microsoft.com/office/drawing/2014/main" id="{8409A184-C47F-2285-C768-B2855DA517E1}"/>
              </a:ext>
            </a:extLst>
          </p:cNvPr>
          <p:cNvSpPr txBox="1"/>
          <p:nvPr/>
        </p:nvSpPr>
        <p:spPr>
          <a:xfrm>
            <a:off x="8130949" y="2572983"/>
            <a:ext cx="3808639" cy="338554"/>
          </a:xfrm>
          <a:prstGeom prst="rect">
            <a:avLst/>
          </a:prstGeom>
          <a:noFill/>
        </p:spPr>
        <p:txBody>
          <a:bodyPr wrap="square">
            <a:spAutoFit/>
          </a:bodyPr>
          <a:lstStyle/>
          <a:p>
            <a:pPr algn="l"/>
            <a:r>
              <a:rPr lang="en-US" sz="1600" dirty="0">
                <a:solidFill>
                  <a:srgbClr val="000000"/>
                </a:solidFill>
                <a:latin typeface="Avenir Next LT Pro" panose="020B0504020202020204" pitchFamily="34" charset="0"/>
              </a:rPr>
              <a:t>Successful Landings </a:t>
            </a:r>
            <a:endParaRPr lang="en-US" sz="1600" b="0" i="0" u="none" strike="noStrike" baseline="0" dirty="0">
              <a:solidFill>
                <a:srgbClr val="000000"/>
              </a:solidFill>
              <a:latin typeface="Avenir Next LT Pro" panose="020B0504020202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4EAC22DA-DCA5-81A3-0963-8B8BB4F73143}"/>
              </a:ext>
            </a:extLst>
          </p:cNvPr>
          <p:cNvPicPr>
            <a:picLocks noChangeAspect="1"/>
          </p:cNvPicPr>
          <p:nvPr/>
        </p:nvPicPr>
        <p:blipFill>
          <a:blip r:embed="rId3"/>
          <a:stretch>
            <a:fillRect/>
          </a:stretch>
        </p:blipFill>
        <p:spPr>
          <a:xfrm>
            <a:off x="770011" y="2085363"/>
            <a:ext cx="5900057" cy="3515668"/>
          </a:xfrm>
          <a:prstGeom prst="rect">
            <a:avLst/>
          </a:prstGeom>
        </p:spPr>
      </p:pic>
      <p:sp>
        <p:nvSpPr>
          <p:cNvPr id="6" name="TextBox 5">
            <a:extLst>
              <a:ext uri="{FF2B5EF4-FFF2-40B4-BE49-F238E27FC236}">
                <a16:creationId xmlns:a16="http://schemas.microsoft.com/office/drawing/2014/main" id="{D91F5141-2B67-60EB-3EBC-25B666BEF6C9}"/>
              </a:ext>
            </a:extLst>
          </p:cNvPr>
          <p:cNvSpPr txBox="1"/>
          <p:nvPr/>
        </p:nvSpPr>
        <p:spPr>
          <a:xfrm>
            <a:off x="8130949" y="2572983"/>
            <a:ext cx="3808639" cy="338554"/>
          </a:xfrm>
          <a:prstGeom prst="rect">
            <a:avLst/>
          </a:prstGeom>
          <a:noFill/>
        </p:spPr>
        <p:txBody>
          <a:bodyPr wrap="square">
            <a:spAutoFit/>
          </a:bodyPr>
          <a:lstStyle/>
          <a:p>
            <a:pPr algn="l"/>
            <a:r>
              <a:rPr lang="en-US" sz="1600" dirty="0">
                <a:solidFill>
                  <a:srgbClr val="000000"/>
                </a:solidFill>
                <a:latin typeface="Avenir Next LT Pro" panose="020B0504020202020204" pitchFamily="34" charset="0"/>
              </a:rPr>
              <a:t>Failure Missions</a:t>
            </a:r>
            <a:endParaRPr lang="en-US" sz="1600" b="0" i="0" u="none" strike="noStrike" baseline="0" dirty="0">
              <a:solidFill>
                <a:srgbClr val="000000"/>
              </a:solidFill>
              <a:latin typeface="Avenir Next LT Pro" panose="020B0504020202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a:extLst>
              <a:ext uri="{FF2B5EF4-FFF2-40B4-BE49-F238E27FC236}">
                <a16:creationId xmlns:a16="http://schemas.microsoft.com/office/drawing/2014/main" id="{DC90E4A3-08D3-6921-CC3E-D6A73BD39DEF}"/>
              </a:ext>
            </a:extLst>
          </p:cNvPr>
          <p:cNvPicPr>
            <a:picLocks noChangeAspect="1"/>
          </p:cNvPicPr>
          <p:nvPr/>
        </p:nvPicPr>
        <p:blipFill>
          <a:blip r:embed="rId3"/>
          <a:stretch>
            <a:fillRect/>
          </a:stretch>
        </p:blipFill>
        <p:spPr>
          <a:xfrm>
            <a:off x="734029" y="1927680"/>
            <a:ext cx="5487158" cy="4930319"/>
          </a:xfrm>
          <a:prstGeom prst="rect">
            <a:avLst/>
          </a:prstGeom>
        </p:spPr>
      </p:pic>
      <p:sp>
        <p:nvSpPr>
          <p:cNvPr id="9" name="TextBox 8">
            <a:extLst>
              <a:ext uri="{FF2B5EF4-FFF2-40B4-BE49-F238E27FC236}">
                <a16:creationId xmlns:a16="http://schemas.microsoft.com/office/drawing/2014/main" id="{136E568D-C60D-0C1F-5B55-FE18A516E927}"/>
              </a:ext>
            </a:extLst>
          </p:cNvPr>
          <p:cNvSpPr txBox="1"/>
          <p:nvPr/>
        </p:nvSpPr>
        <p:spPr>
          <a:xfrm>
            <a:off x="8130949" y="2572983"/>
            <a:ext cx="3808639" cy="338554"/>
          </a:xfrm>
          <a:prstGeom prst="rect">
            <a:avLst/>
          </a:prstGeom>
          <a:noFill/>
        </p:spPr>
        <p:txBody>
          <a:bodyPr wrap="square">
            <a:spAutoFit/>
          </a:bodyPr>
          <a:lstStyle/>
          <a:p>
            <a:pPr algn="l"/>
            <a:r>
              <a:rPr lang="en-US" sz="1600" b="0" i="0" u="none" strike="noStrike" baseline="0" dirty="0">
                <a:solidFill>
                  <a:srgbClr val="000000"/>
                </a:solidFill>
                <a:latin typeface="Avenir Next LT Pro" panose="020B0504020202020204" pitchFamily="34" charset="0"/>
              </a:rPr>
              <a:t>Boosters at max payload</a:t>
            </a:r>
          </a:p>
        </p:txBody>
      </p:sp>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49186"/>
            <a:ext cx="10667040" cy="421277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TextBox 4">
            <a:extLst>
              <a:ext uri="{FF2B5EF4-FFF2-40B4-BE49-F238E27FC236}">
                <a16:creationId xmlns:a16="http://schemas.microsoft.com/office/drawing/2014/main" id="{8F4B31E7-4291-F09B-A111-C249AF76A47A}"/>
              </a:ext>
            </a:extLst>
          </p:cNvPr>
          <p:cNvSpPr txBox="1"/>
          <p:nvPr/>
        </p:nvSpPr>
        <p:spPr>
          <a:xfrm>
            <a:off x="566056" y="1582341"/>
            <a:ext cx="9835243" cy="3139321"/>
          </a:xfrm>
          <a:prstGeom prst="rect">
            <a:avLst/>
          </a:prstGeom>
          <a:noFill/>
        </p:spPr>
        <p:txBody>
          <a:bodyPr wrap="square">
            <a:spAutoFit/>
          </a:bodyPr>
          <a:lstStyle/>
          <a:p>
            <a:pPr algn="l"/>
            <a:r>
              <a:rPr lang="en-US" b="1" i="0" dirty="0">
                <a:effectLst/>
                <a:latin typeface="Söhne"/>
              </a:rPr>
              <a:t>Capstone project  objective: </a:t>
            </a:r>
          </a:p>
          <a:p>
            <a:pPr marL="342900" indent="-342900" algn="l">
              <a:buFont typeface="Arial" panose="020B0604020202020204" pitchFamily="34" charset="0"/>
              <a:buChar char="•"/>
            </a:pPr>
            <a:r>
              <a:rPr lang="en-US" b="0" i="0" dirty="0">
                <a:effectLst/>
                <a:latin typeface="Söhne"/>
              </a:rPr>
              <a:t>Predict Falcon 9 first stage landing success</a:t>
            </a:r>
            <a:endParaRPr lang="en-US" dirty="0">
              <a:latin typeface="Söhne"/>
            </a:endParaRPr>
          </a:p>
          <a:p>
            <a:pPr marL="342900" indent="-342900" algn="l">
              <a:buFont typeface="Arial" panose="020B0604020202020204" pitchFamily="34" charset="0"/>
              <a:buChar char="•"/>
            </a:pPr>
            <a:endParaRPr lang="en-US" b="0" i="0" dirty="0">
              <a:effectLst/>
              <a:latin typeface="Söhne"/>
            </a:endParaRPr>
          </a:p>
          <a:p>
            <a:pPr algn="l"/>
            <a:r>
              <a:rPr lang="en-US" b="1" i="0" dirty="0">
                <a:effectLst/>
                <a:latin typeface="Söhne"/>
              </a:rPr>
              <a:t>Methods Used:</a:t>
            </a:r>
          </a:p>
          <a:p>
            <a:pPr algn="l">
              <a:buFont typeface="+mj-lt"/>
              <a:buAutoNum type="arabicPeriod"/>
            </a:pPr>
            <a:r>
              <a:rPr lang="en-US" b="1" i="0" dirty="0">
                <a:effectLst/>
                <a:latin typeface="Söhne"/>
              </a:rPr>
              <a:t>Data Collection:</a:t>
            </a:r>
            <a:r>
              <a:rPr lang="en-US" b="0" i="0" dirty="0">
                <a:effectLst/>
                <a:latin typeface="Söhne"/>
              </a:rPr>
              <a:t> Employed SpaceX API and web scraping.</a:t>
            </a:r>
          </a:p>
          <a:p>
            <a:pPr algn="l">
              <a:buFont typeface="+mj-lt"/>
              <a:buAutoNum type="arabicPeriod"/>
            </a:pPr>
            <a:r>
              <a:rPr lang="en-US" b="1" i="0" dirty="0">
                <a:effectLst/>
                <a:latin typeface="Söhne"/>
              </a:rPr>
              <a:t>Data Wrangling:</a:t>
            </a:r>
            <a:r>
              <a:rPr lang="en-US" b="0" i="0" dirty="0">
                <a:effectLst/>
                <a:latin typeface="Söhne"/>
              </a:rPr>
              <a:t> Created success/fail variable.</a:t>
            </a:r>
          </a:p>
          <a:p>
            <a:pPr algn="l">
              <a:buFont typeface="+mj-lt"/>
              <a:buAutoNum type="arabicPeriod"/>
            </a:pPr>
            <a:r>
              <a:rPr lang="en-US" b="1" i="0" dirty="0">
                <a:effectLst/>
                <a:latin typeface="Söhne"/>
              </a:rPr>
              <a:t>Data Exploration:</a:t>
            </a:r>
            <a:r>
              <a:rPr lang="en-US" b="0" i="0" dirty="0">
                <a:effectLst/>
                <a:latin typeface="Söhne"/>
              </a:rPr>
              <a:t> Visualized payload, launch site, flight number, and yearly trends.</a:t>
            </a:r>
          </a:p>
          <a:p>
            <a:pPr algn="l">
              <a:buFont typeface="+mj-lt"/>
              <a:buAutoNum type="arabicPeriod"/>
            </a:pPr>
            <a:r>
              <a:rPr lang="en-US" b="1" i="0" dirty="0">
                <a:effectLst/>
                <a:latin typeface="Söhne"/>
              </a:rPr>
              <a:t>Data Analysis:</a:t>
            </a:r>
            <a:r>
              <a:rPr lang="en-US" b="0" i="0" dirty="0">
                <a:effectLst/>
                <a:latin typeface="Söhne"/>
              </a:rPr>
              <a:t> Used SQL for key stats.</a:t>
            </a:r>
          </a:p>
          <a:p>
            <a:pPr algn="l">
              <a:buFont typeface="+mj-lt"/>
              <a:buAutoNum type="arabicPeriod"/>
            </a:pPr>
            <a:r>
              <a:rPr lang="en-US" b="1" i="0" dirty="0">
                <a:effectLst/>
                <a:latin typeface="Söhne"/>
              </a:rPr>
              <a:t>Launch Site Evaluation:</a:t>
            </a:r>
            <a:r>
              <a:rPr lang="en-US" b="0" i="0" dirty="0">
                <a:effectLst/>
                <a:latin typeface="Söhne"/>
              </a:rPr>
              <a:t> Checked success rates and proximity.</a:t>
            </a:r>
          </a:p>
          <a:p>
            <a:pPr algn="l">
              <a:buFont typeface="+mj-lt"/>
              <a:buAutoNum type="arabicPeriod"/>
            </a:pPr>
            <a:r>
              <a:rPr lang="en-US" b="1" i="0" dirty="0">
                <a:effectLst/>
                <a:latin typeface="Söhne"/>
              </a:rPr>
              <a:t>Visualize Launch Sites:</a:t>
            </a:r>
            <a:r>
              <a:rPr lang="en-US" b="0" i="0" dirty="0">
                <a:effectLst/>
                <a:latin typeface="Söhne"/>
              </a:rPr>
              <a:t> Displayed successful sites and payload ranges.</a:t>
            </a:r>
          </a:p>
          <a:p>
            <a:pPr algn="l">
              <a:buFont typeface="+mj-lt"/>
              <a:buAutoNum type="arabicPeriod"/>
            </a:pPr>
            <a:r>
              <a:rPr lang="en-US" b="1" i="0" dirty="0">
                <a:effectLst/>
                <a:latin typeface="Söhne"/>
              </a:rPr>
              <a:t>Modeling:</a:t>
            </a:r>
            <a:r>
              <a:rPr lang="en-US" b="0" i="0" dirty="0">
                <a:effectLst/>
                <a:latin typeface="Söhne"/>
              </a:rPr>
              <a:t> Used logistic regression, SVM, decision tree, KNN for predictions.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 (Failed landings)</a:t>
            </a:r>
          </a:p>
        </p:txBody>
      </p:sp>
      <p:pic>
        <p:nvPicPr>
          <p:cNvPr id="8" name="Picture 7">
            <a:extLst>
              <a:ext uri="{FF2B5EF4-FFF2-40B4-BE49-F238E27FC236}">
                <a16:creationId xmlns:a16="http://schemas.microsoft.com/office/drawing/2014/main" id="{83AAF687-E7A8-04C5-EEB5-665F1F743CB6}"/>
              </a:ext>
            </a:extLst>
          </p:cNvPr>
          <p:cNvPicPr>
            <a:picLocks noChangeAspect="1"/>
          </p:cNvPicPr>
          <p:nvPr/>
        </p:nvPicPr>
        <p:blipFill>
          <a:blip r:embed="rId3"/>
          <a:stretch>
            <a:fillRect/>
          </a:stretch>
        </p:blipFill>
        <p:spPr>
          <a:xfrm>
            <a:off x="770011" y="2171897"/>
            <a:ext cx="9542803" cy="2873631"/>
          </a:xfrm>
          <a:prstGeom prst="rect">
            <a:avLst/>
          </a:prstGeom>
        </p:spPr>
      </p:pic>
      <p:sp>
        <p:nvSpPr>
          <p:cNvPr id="9" name="TextBox 8">
            <a:extLst>
              <a:ext uri="{FF2B5EF4-FFF2-40B4-BE49-F238E27FC236}">
                <a16:creationId xmlns:a16="http://schemas.microsoft.com/office/drawing/2014/main" id="{A65A5DBF-F663-14A2-95ED-73EDB8E21754}"/>
              </a:ext>
            </a:extLst>
          </p:cNvPr>
          <p:cNvSpPr txBox="1"/>
          <p:nvPr/>
        </p:nvSpPr>
        <p:spPr>
          <a:xfrm>
            <a:off x="4322310" y="5791172"/>
            <a:ext cx="3808639" cy="338554"/>
          </a:xfrm>
          <a:prstGeom prst="rect">
            <a:avLst/>
          </a:prstGeom>
          <a:noFill/>
        </p:spPr>
        <p:txBody>
          <a:bodyPr wrap="square">
            <a:spAutoFit/>
          </a:bodyPr>
          <a:lstStyle/>
          <a:p>
            <a:pPr algn="l"/>
            <a:r>
              <a:rPr lang="en-US" sz="1600" dirty="0">
                <a:solidFill>
                  <a:srgbClr val="000000"/>
                </a:solidFill>
                <a:latin typeface="Avenir Next LT Pro" panose="020B0504020202020204" pitchFamily="34" charset="0"/>
              </a:rPr>
              <a:t>Failed Landings 2015</a:t>
            </a:r>
            <a:endParaRPr lang="en-US" sz="1600" b="0" i="0" u="none" strike="noStrike" baseline="0" dirty="0">
              <a:solidFill>
                <a:srgbClr val="000000"/>
              </a:solidFill>
              <a:latin typeface="Avenir Next LT Pro" panose="020B0504020202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67543" y="1825625"/>
            <a:ext cx="8948056" cy="130946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of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2DD37956-578B-48BB-B1F1-C676359C2C37}"/>
              </a:ext>
            </a:extLst>
          </p:cNvPr>
          <p:cNvPicPr>
            <a:picLocks noChangeAspect="1"/>
          </p:cNvPicPr>
          <p:nvPr/>
        </p:nvPicPr>
        <p:blipFill>
          <a:blip r:embed="rId3"/>
          <a:stretch>
            <a:fillRect/>
          </a:stretch>
        </p:blipFill>
        <p:spPr>
          <a:xfrm>
            <a:off x="2209799" y="3167744"/>
            <a:ext cx="6215743" cy="329280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867304" cy="1342117"/>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Folium Map of Launch Sites </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8287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Folium </a:t>
            </a:r>
            <a:r>
              <a:rPr lang="en-US" dirty="0" err="1">
                <a:solidFill>
                  <a:srgbClr val="0B49CB"/>
                </a:solidFill>
                <a:latin typeface="Abadi"/>
              </a:rPr>
              <a:t>Mp</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B7B0AC0C-2D02-3581-D424-3C48A83BEB72}"/>
              </a:ext>
            </a:extLst>
          </p:cNvPr>
          <p:cNvPicPr>
            <a:picLocks noChangeAspect="1"/>
          </p:cNvPicPr>
          <p:nvPr/>
        </p:nvPicPr>
        <p:blipFill>
          <a:blip r:embed="rId3"/>
          <a:stretch>
            <a:fillRect/>
          </a:stretch>
        </p:blipFill>
        <p:spPr>
          <a:xfrm>
            <a:off x="4430486" y="2560377"/>
            <a:ext cx="7419975" cy="371475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90124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Folium Map</a:t>
            </a:r>
          </a:p>
        </p:txBody>
      </p:sp>
      <p:pic>
        <p:nvPicPr>
          <p:cNvPr id="4" name="Picture 3">
            <a:extLst>
              <a:ext uri="{FF2B5EF4-FFF2-40B4-BE49-F238E27FC236}">
                <a16:creationId xmlns:a16="http://schemas.microsoft.com/office/drawing/2014/main" id="{892E476B-D849-02DF-6960-614DA3F8A545}"/>
              </a:ext>
            </a:extLst>
          </p:cNvPr>
          <p:cNvPicPr>
            <a:picLocks noChangeAspect="1"/>
          </p:cNvPicPr>
          <p:nvPr/>
        </p:nvPicPr>
        <p:blipFill>
          <a:blip r:embed="rId3"/>
          <a:stretch>
            <a:fillRect/>
          </a:stretch>
        </p:blipFill>
        <p:spPr>
          <a:xfrm>
            <a:off x="2752122" y="2517199"/>
            <a:ext cx="7334250" cy="393382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856569"/>
          </a:xfrm>
          <a:prstGeom prst="rect">
            <a:avLst/>
          </a:prstGeom>
        </p:spPr>
        <p:txBody>
          <a:bodyPr lIns="91440" tIns="45720" rIns="91440" bIns="45720" anchor="t">
            <a:normAutofit/>
          </a:bodyPr>
          <a:lstStyle/>
          <a:p>
            <a:pPr>
              <a:lnSpc>
                <a:spcPct val="100000"/>
              </a:lnSpc>
              <a:spcBef>
                <a:spcPts val="1400"/>
              </a:spcBef>
            </a:pPr>
            <a:r>
              <a:rPr lang="en-US" sz="2200" dirty="0" err="1">
                <a:solidFill>
                  <a:schemeClr val="accent3">
                    <a:lumMod val="25000"/>
                  </a:schemeClr>
                </a:solidFill>
                <a:latin typeface="Abadi"/>
              </a:rPr>
              <a:t>Ditance</a:t>
            </a:r>
            <a:r>
              <a:rPr lang="en-US" sz="2200" dirty="0">
                <a:solidFill>
                  <a:schemeClr val="accent3">
                    <a:lumMod val="25000"/>
                  </a:schemeClr>
                </a:solidFill>
                <a:latin typeface="Abadi"/>
              </a:rPr>
              <a:t> to Proximities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Proximities Folium Map</a:t>
            </a:r>
          </a:p>
        </p:txBody>
      </p:sp>
      <p:pic>
        <p:nvPicPr>
          <p:cNvPr id="4" name="Picture 3">
            <a:extLst>
              <a:ext uri="{FF2B5EF4-FFF2-40B4-BE49-F238E27FC236}">
                <a16:creationId xmlns:a16="http://schemas.microsoft.com/office/drawing/2014/main" id="{7C67161B-3EFB-B2B4-017D-6FC1558E2D8E}"/>
              </a:ext>
            </a:extLst>
          </p:cNvPr>
          <p:cNvPicPr>
            <a:picLocks noChangeAspect="1"/>
          </p:cNvPicPr>
          <p:nvPr/>
        </p:nvPicPr>
        <p:blipFill>
          <a:blip r:embed="rId3"/>
          <a:stretch>
            <a:fillRect/>
          </a:stretch>
        </p:blipFill>
        <p:spPr>
          <a:xfrm>
            <a:off x="2414587" y="2443492"/>
            <a:ext cx="7362825" cy="357187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803275"/>
          </a:xfrm>
          <a:prstGeom prst="rect">
            <a:avLst/>
          </a:prstGeom>
        </p:spPr>
        <p:txBody>
          <a:bodyPr lIns="91440" tIns="45720" rIns="91440" bIns="45720" anchor="t">
            <a:normAutofit/>
          </a:bodyPr>
          <a:lstStyle/>
          <a:p>
            <a:pPr algn="l"/>
            <a:endParaRPr lang="en-US" sz="1800" i="0" u="none" strike="noStrike" baseline="0" dirty="0">
              <a:latin typeface="Avenir Next LT Pro" panose="020B0504020202020204" pitchFamily="34" charset="0"/>
            </a:endParaRPr>
          </a:p>
          <a:p>
            <a:r>
              <a:rPr lang="en-US" sz="1800" i="0" u="none" strike="noStrike" baseline="0" dirty="0">
                <a:latin typeface="Avenir Next LT Pro" panose="020B0504020202020204" pitchFamily="34" charset="0"/>
              </a:rPr>
              <a:t>KSC LC-39A has the most successful launches amongst launch sites (41.2%)</a:t>
            </a:r>
          </a:p>
          <a:p>
            <a:pPr>
              <a:lnSpc>
                <a:spcPct val="100000"/>
              </a:lnSpc>
              <a:spcBef>
                <a:spcPts val="1400"/>
              </a:spcBef>
            </a:pPr>
            <a:endParaRPr lang="en-US" sz="2200" dirty="0">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By Site</a:t>
            </a:r>
          </a:p>
        </p:txBody>
      </p:sp>
      <p:pic>
        <p:nvPicPr>
          <p:cNvPr id="4" name="Picture 3">
            <a:extLst>
              <a:ext uri="{FF2B5EF4-FFF2-40B4-BE49-F238E27FC236}">
                <a16:creationId xmlns:a16="http://schemas.microsoft.com/office/drawing/2014/main" id="{C75E004C-EA50-E43F-6E6D-66850307C7A8}"/>
              </a:ext>
            </a:extLst>
          </p:cNvPr>
          <p:cNvPicPr>
            <a:picLocks noChangeAspect="1"/>
          </p:cNvPicPr>
          <p:nvPr/>
        </p:nvPicPr>
        <p:blipFill>
          <a:blip r:embed="rId3"/>
          <a:stretch>
            <a:fillRect/>
          </a:stretch>
        </p:blipFill>
        <p:spPr>
          <a:xfrm>
            <a:off x="0" y="2860692"/>
            <a:ext cx="8409214" cy="376839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49591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ratio</a:t>
            </a:r>
          </a:p>
        </p:txBody>
      </p:sp>
      <p:pic>
        <p:nvPicPr>
          <p:cNvPr id="4" name="Picture 3">
            <a:extLst>
              <a:ext uri="{FF2B5EF4-FFF2-40B4-BE49-F238E27FC236}">
                <a16:creationId xmlns:a16="http://schemas.microsoft.com/office/drawing/2014/main" id="{D69958A4-BBF6-C063-CCB8-1695E11A9DE2}"/>
              </a:ext>
            </a:extLst>
          </p:cNvPr>
          <p:cNvPicPr>
            <a:picLocks noChangeAspect="1"/>
          </p:cNvPicPr>
          <p:nvPr/>
        </p:nvPicPr>
        <p:blipFill>
          <a:blip r:embed="rId3"/>
          <a:stretch>
            <a:fillRect/>
          </a:stretch>
        </p:blipFill>
        <p:spPr>
          <a:xfrm>
            <a:off x="522514" y="2663783"/>
            <a:ext cx="8376557" cy="3562609"/>
          </a:xfrm>
          <a:prstGeom prst="rect">
            <a:avLst/>
          </a:prstGeom>
        </p:spPr>
      </p:pic>
      <p:sp>
        <p:nvSpPr>
          <p:cNvPr id="7" name="TextBox 6">
            <a:extLst>
              <a:ext uri="{FF2B5EF4-FFF2-40B4-BE49-F238E27FC236}">
                <a16:creationId xmlns:a16="http://schemas.microsoft.com/office/drawing/2014/main" id="{F6C3CB83-5A98-0DE6-7070-84EDD102AE43}"/>
              </a:ext>
            </a:extLst>
          </p:cNvPr>
          <p:cNvSpPr txBox="1"/>
          <p:nvPr/>
        </p:nvSpPr>
        <p:spPr>
          <a:xfrm>
            <a:off x="2036990" y="1307588"/>
            <a:ext cx="6098720" cy="1169551"/>
          </a:xfrm>
          <a:prstGeom prst="rect">
            <a:avLst/>
          </a:prstGeom>
          <a:noFill/>
        </p:spPr>
        <p:txBody>
          <a:bodyPr wrap="square">
            <a:spAutoFit/>
          </a:bodyPr>
          <a:lstStyle/>
          <a:p>
            <a:pPr algn="l"/>
            <a:endParaRPr lang="en-US" sz="1600" b="0" i="0" u="none" strike="noStrike" baseline="0" dirty="0">
              <a:solidFill>
                <a:srgbClr val="000000"/>
              </a:solidFill>
              <a:latin typeface="Avenir Next LT Pro" panose="020B0504020202020204" pitchFamily="34" charset="0"/>
            </a:endParaRPr>
          </a:p>
          <a:p>
            <a:r>
              <a:rPr lang="en-US" sz="1800" b="0" i="0" u="none" strike="noStrike" baseline="0" dirty="0">
                <a:solidFill>
                  <a:srgbClr val="000000"/>
                </a:solidFill>
                <a:latin typeface="Avenir Next LT Pro" panose="020B0504020202020204" pitchFamily="34" charset="0"/>
              </a:rPr>
              <a:t>KSC LC39A has the highest success rate amongst launch sites ( 76.9%10 successful launches and 3 failed launches</a:t>
            </a:r>
          </a:p>
        </p:txBody>
      </p:sp>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6"/>
            <a:ext cx="10414662" cy="93390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and Success</a:t>
            </a:r>
          </a:p>
        </p:txBody>
      </p:sp>
      <p:pic>
        <p:nvPicPr>
          <p:cNvPr id="4" name="Picture 3">
            <a:extLst>
              <a:ext uri="{FF2B5EF4-FFF2-40B4-BE49-F238E27FC236}">
                <a16:creationId xmlns:a16="http://schemas.microsoft.com/office/drawing/2014/main" id="{E8ABE703-E6BE-A3A0-F327-97B9C27007E2}"/>
              </a:ext>
            </a:extLst>
          </p:cNvPr>
          <p:cNvPicPr>
            <a:picLocks noChangeAspect="1"/>
          </p:cNvPicPr>
          <p:nvPr/>
        </p:nvPicPr>
        <p:blipFill>
          <a:blip r:embed="rId3"/>
          <a:stretch>
            <a:fillRect/>
          </a:stretch>
        </p:blipFill>
        <p:spPr>
          <a:xfrm>
            <a:off x="734028" y="2759530"/>
            <a:ext cx="9667272" cy="395143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TextBox 1">
            <a:extLst>
              <a:ext uri="{FF2B5EF4-FFF2-40B4-BE49-F238E27FC236}">
                <a16:creationId xmlns:a16="http://schemas.microsoft.com/office/drawing/2014/main" id="{2B4E0C93-26A4-E0FE-8660-77878ECD889B}"/>
              </a:ext>
            </a:extLst>
          </p:cNvPr>
          <p:cNvSpPr txBox="1"/>
          <p:nvPr/>
        </p:nvSpPr>
        <p:spPr>
          <a:xfrm>
            <a:off x="566056" y="1582341"/>
            <a:ext cx="9835243" cy="4893647"/>
          </a:xfrm>
          <a:prstGeom prst="rect">
            <a:avLst/>
          </a:prstGeom>
          <a:noFill/>
        </p:spPr>
        <p:txBody>
          <a:bodyPr wrap="square">
            <a:spAutoFit/>
          </a:bodyPr>
          <a:lstStyle/>
          <a:p>
            <a:pPr algn="l">
              <a:buFont typeface="Arial" panose="020B0604020202020204" pitchFamily="34" charset="0"/>
              <a:buChar char="•"/>
            </a:pPr>
            <a:r>
              <a:rPr lang="en-US" sz="2400" b="0" i="0" dirty="0">
                <a:effectLst/>
                <a:latin typeface="Söhne"/>
              </a:rPr>
              <a:t>Capstone objective: Predict Falcon 9 first stage landing success.</a:t>
            </a:r>
          </a:p>
          <a:p>
            <a:pPr algn="l">
              <a:buFont typeface="Arial" panose="020B0604020202020204" pitchFamily="34" charset="0"/>
              <a:buChar char="•"/>
            </a:pPr>
            <a:r>
              <a:rPr lang="en-US" sz="2400" b="0" i="0" dirty="0">
                <a:effectLst/>
                <a:latin typeface="Söhne"/>
              </a:rPr>
              <a:t>SpaceX's cost advantage: Falcon 9 launches cost $62 million compared to competitors' $165 million due to reusability.</a:t>
            </a:r>
          </a:p>
          <a:p>
            <a:pPr algn="l">
              <a:buFont typeface="Arial" panose="020B0604020202020204" pitchFamily="34" charset="0"/>
              <a:buChar char="•"/>
            </a:pPr>
            <a:r>
              <a:rPr lang="en-US" sz="2400" b="0" i="0" dirty="0">
                <a:effectLst/>
                <a:latin typeface="Söhne"/>
              </a:rPr>
              <a:t>Cost determination: Successful first stage landings correlate with launch cost savings.</a:t>
            </a:r>
          </a:p>
          <a:p>
            <a:pPr algn="l">
              <a:buFont typeface="Arial" panose="020B0604020202020204" pitchFamily="34" charset="0"/>
              <a:buChar char="•"/>
            </a:pPr>
            <a:r>
              <a:rPr lang="en-US" sz="2400" b="0" i="0" dirty="0">
                <a:effectLst/>
                <a:latin typeface="Söhne"/>
              </a:rPr>
              <a:t>Competitive insight: Valuable for other companies bidding against SpaceX for rocket launches.</a:t>
            </a:r>
          </a:p>
          <a:p>
            <a:pPr algn="l">
              <a:buFont typeface="Arial" panose="020B0604020202020204" pitchFamily="34" charset="0"/>
              <a:buChar char="•"/>
            </a:pPr>
            <a:r>
              <a:rPr lang="en-US" sz="2400" b="0" i="0" dirty="0">
                <a:effectLst/>
                <a:latin typeface="Söhne"/>
              </a:rPr>
              <a:t>Module content: Provides an overview of the problem and necessary tools for course completion.</a:t>
            </a:r>
          </a:p>
          <a:p>
            <a:pPr algn="l">
              <a:buFont typeface="Arial" panose="020B0604020202020204" pitchFamily="34" charset="0"/>
              <a:buChar char="•"/>
            </a:pPr>
            <a:r>
              <a:rPr lang="en-US" sz="2400" b="0" i="0" dirty="0">
                <a:effectLst/>
                <a:latin typeface="Söhne"/>
              </a:rPr>
              <a:t>Cost-effective space exploration: Focus on enhancing affordability and efficiency in space ventures.</a:t>
            </a:r>
          </a:p>
          <a:p>
            <a:pPr algn="l">
              <a:buFont typeface="Arial" panose="020B0604020202020204" pitchFamily="34" charset="0"/>
              <a:buChar char="•"/>
            </a:pPr>
            <a:r>
              <a:rPr lang="en-US" sz="2400" b="0" i="0" dirty="0">
                <a:effectLst/>
                <a:latin typeface="Söhne"/>
              </a:rPr>
              <a:t>Industry disruption: SpaceX's reusability innovation influencing space launch economics.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1346886"/>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Decision Tree model slightly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outperformed the rest when looking at best score</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70F97894-3B67-66EE-F7AE-FAAD4136294F}"/>
              </a:ext>
            </a:extLst>
          </p:cNvPr>
          <p:cNvPicPr>
            <a:picLocks noChangeAspect="1"/>
          </p:cNvPicPr>
          <p:nvPr/>
        </p:nvPicPr>
        <p:blipFill>
          <a:blip r:embed="rId3"/>
          <a:stretch>
            <a:fillRect/>
          </a:stretch>
        </p:blipFill>
        <p:spPr>
          <a:xfrm>
            <a:off x="5314411" y="4171661"/>
            <a:ext cx="6800722" cy="227025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confusion matrix of the best performing model (</a:t>
            </a:r>
            <a:r>
              <a:rPr lang="en-US" sz="2200" dirty="0" err="1">
                <a:solidFill>
                  <a:schemeClr val="accent3">
                    <a:lumMod val="25000"/>
                  </a:schemeClr>
                </a:solidFill>
                <a:latin typeface="Abadi" panose="020B0604020104020204" pitchFamily="34" charset="0"/>
              </a:rPr>
              <a:t>Decion</a:t>
            </a:r>
            <a:r>
              <a:rPr lang="en-US" sz="2200" dirty="0">
                <a:solidFill>
                  <a:schemeClr val="accent3">
                    <a:lumMod val="25000"/>
                  </a:schemeClr>
                </a:solidFill>
                <a:latin typeface="Abadi" panose="020B0604020104020204" pitchFamily="34" charset="0"/>
              </a:rPr>
              <a:t> Tree)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(Decision Tree)</a:t>
            </a:r>
            <a:endParaRPr lang="en-US" dirty="0">
              <a:solidFill>
                <a:srgbClr val="0B49CB"/>
              </a:solidFill>
            </a:endParaRPr>
          </a:p>
        </p:txBody>
      </p:sp>
      <p:pic>
        <p:nvPicPr>
          <p:cNvPr id="3" name="Picture 2">
            <a:extLst>
              <a:ext uri="{FF2B5EF4-FFF2-40B4-BE49-F238E27FC236}">
                <a16:creationId xmlns:a16="http://schemas.microsoft.com/office/drawing/2014/main" id="{79CAFBAE-DF74-A132-3686-C5C4D3871E08}"/>
              </a:ext>
            </a:extLst>
          </p:cNvPr>
          <p:cNvPicPr>
            <a:picLocks noChangeAspect="1"/>
          </p:cNvPicPr>
          <p:nvPr/>
        </p:nvPicPr>
        <p:blipFill>
          <a:blip r:embed="rId3"/>
          <a:stretch>
            <a:fillRect/>
          </a:stretch>
        </p:blipFill>
        <p:spPr>
          <a:xfrm>
            <a:off x="4510087" y="2506993"/>
            <a:ext cx="5000625" cy="40671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TextBox 2">
            <a:extLst>
              <a:ext uri="{FF2B5EF4-FFF2-40B4-BE49-F238E27FC236}">
                <a16:creationId xmlns:a16="http://schemas.microsoft.com/office/drawing/2014/main" id="{828E6A50-0034-9873-5DB4-98E2BBFB1C32}"/>
              </a:ext>
            </a:extLst>
          </p:cNvPr>
          <p:cNvSpPr txBox="1"/>
          <p:nvPr/>
        </p:nvSpPr>
        <p:spPr>
          <a:xfrm>
            <a:off x="770011" y="1422570"/>
            <a:ext cx="9761918" cy="5355312"/>
          </a:xfrm>
          <a:prstGeom prst="rect">
            <a:avLst/>
          </a:prstGeom>
          <a:noFill/>
        </p:spPr>
        <p:txBody>
          <a:bodyPr wrap="square">
            <a:spAutoFit/>
          </a:bodyPr>
          <a:lstStyle/>
          <a:p>
            <a:r>
              <a:rPr lang="en-US" dirty="0"/>
              <a:t>Model Performance: The models exhibited similar performance levels when assessed against the test set, with the decision tree model displaying a slight edge.</a:t>
            </a:r>
          </a:p>
          <a:p>
            <a:endParaRPr lang="en-US" dirty="0"/>
          </a:p>
          <a:p>
            <a:r>
              <a:rPr lang="en-US" dirty="0"/>
              <a:t>Equator Advantage: The majority of launch sites are strategically located near the equator, capitalizing on Earth's natural rotational speed to reduce the need for additional fuel and boosters, thereby lowering costs.</a:t>
            </a:r>
          </a:p>
          <a:p>
            <a:endParaRPr lang="en-US" dirty="0"/>
          </a:p>
          <a:p>
            <a:r>
              <a:rPr lang="en-US" dirty="0"/>
              <a:t>Proximity to Coast: All launch sites are situated in close proximity to coastal regions.</a:t>
            </a:r>
          </a:p>
          <a:p>
            <a:endParaRPr lang="en-US" dirty="0"/>
          </a:p>
          <a:p>
            <a:r>
              <a:rPr lang="en-US" dirty="0"/>
              <a:t>Launch Success Trend: The likelihood of launch success shows a positive trend over time.</a:t>
            </a:r>
          </a:p>
          <a:p>
            <a:endParaRPr lang="en-US" dirty="0"/>
          </a:p>
          <a:p>
            <a:r>
              <a:rPr lang="en-US" dirty="0"/>
              <a:t>KSC LC 39A Excellence: KSC LC 39A boasts the highest success rate among all launch sites, achieving a flawless 100% success rate for launches weighing less than 5,500 kg.</a:t>
            </a:r>
          </a:p>
          <a:p>
            <a:endParaRPr lang="en-US" dirty="0"/>
          </a:p>
          <a:p>
            <a:r>
              <a:rPr lang="en-US" dirty="0"/>
              <a:t>Orbital Precision: Launches targeting ES L1, GEO, HEO, and SSO orbits consistently achieve a 100% success rate.</a:t>
            </a:r>
          </a:p>
          <a:p>
            <a:endParaRPr lang="en-US" dirty="0"/>
          </a:p>
          <a:p>
            <a:r>
              <a:rPr lang="en-US" dirty="0"/>
              <a:t>Payload Mass Impact: Across all launch sites, an increase in payload mass (measured in kilograms) correlates positively with a higher likelihood of mission success.</a:t>
            </a: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marL="0" indent="0">
              <a:lnSpc>
                <a:spcPct val="120000"/>
              </a:lnSpc>
              <a:spcBef>
                <a:spcPts val="1400"/>
              </a:spcBef>
              <a:buNone/>
            </a:pPr>
            <a:r>
              <a:rPr lang="en-US" sz="8800" dirty="0">
                <a:solidFill>
                  <a:schemeClr val="accent3">
                    <a:lumMod val="25000"/>
                  </a:schemeClr>
                </a:solidFill>
                <a:latin typeface="Abadi"/>
              </a:rPr>
              <a:t>Methods Used:</a:t>
            </a:r>
          </a:p>
          <a:p>
            <a:pPr>
              <a:lnSpc>
                <a:spcPct val="120000"/>
              </a:lnSpc>
              <a:spcBef>
                <a:spcPts val="1400"/>
              </a:spcBef>
            </a:pPr>
            <a:r>
              <a:rPr lang="en-US" sz="8800" dirty="0">
                <a:solidFill>
                  <a:schemeClr val="accent3">
                    <a:lumMod val="25000"/>
                  </a:schemeClr>
                </a:solidFill>
                <a:latin typeface="Abadi"/>
              </a:rPr>
              <a:t>Data Collection: Employed SpaceX API and web scraping.</a:t>
            </a:r>
          </a:p>
          <a:p>
            <a:pPr>
              <a:lnSpc>
                <a:spcPct val="120000"/>
              </a:lnSpc>
              <a:spcBef>
                <a:spcPts val="1400"/>
              </a:spcBef>
            </a:pPr>
            <a:r>
              <a:rPr lang="en-US" sz="8800" dirty="0">
                <a:solidFill>
                  <a:schemeClr val="accent3">
                    <a:lumMod val="25000"/>
                  </a:schemeClr>
                </a:solidFill>
                <a:latin typeface="Abadi"/>
              </a:rPr>
              <a:t>Data Wrangling: Created success/fail variable.</a:t>
            </a:r>
          </a:p>
          <a:p>
            <a:pPr>
              <a:lnSpc>
                <a:spcPct val="120000"/>
              </a:lnSpc>
              <a:spcBef>
                <a:spcPts val="1400"/>
              </a:spcBef>
            </a:pPr>
            <a:r>
              <a:rPr lang="en-US" sz="8800" dirty="0">
                <a:solidFill>
                  <a:schemeClr val="accent3">
                    <a:lumMod val="25000"/>
                  </a:schemeClr>
                </a:solidFill>
                <a:latin typeface="Abadi"/>
              </a:rPr>
              <a:t>Data Exploration: Visualized payload, launch site, flight number, and yearly trends.</a:t>
            </a:r>
          </a:p>
          <a:p>
            <a:pPr>
              <a:lnSpc>
                <a:spcPct val="120000"/>
              </a:lnSpc>
              <a:spcBef>
                <a:spcPts val="1400"/>
              </a:spcBef>
            </a:pPr>
            <a:r>
              <a:rPr lang="en-US" sz="8800" dirty="0">
                <a:solidFill>
                  <a:schemeClr val="accent3">
                    <a:lumMod val="25000"/>
                  </a:schemeClr>
                </a:solidFill>
                <a:latin typeface="Abadi"/>
              </a:rPr>
              <a:t>Data Analysis: Used SQL for key stats.</a:t>
            </a:r>
          </a:p>
          <a:p>
            <a:pPr>
              <a:lnSpc>
                <a:spcPct val="120000"/>
              </a:lnSpc>
              <a:spcBef>
                <a:spcPts val="1400"/>
              </a:spcBef>
            </a:pPr>
            <a:r>
              <a:rPr lang="en-US" sz="8800" dirty="0">
                <a:solidFill>
                  <a:schemeClr val="accent3">
                    <a:lumMod val="25000"/>
                  </a:schemeClr>
                </a:solidFill>
                <a:latin typeface="Abadi"/>
              </a:rPr>
              <a:t>Launch Site Evaluation: Checked success rates and proximity.</a:t>
            </a:r>
          </a:p>
          <a:p>
            <a:pPr>
              <a:lnSpc>
                <a:spcPct val="120000"/>
              </a:lnSpc>
              <a:spcBef>
                <a:spcPts val="1400"/>
              </a:spcBef>
            </a:pPr>
            <a:r>
              <a:rPr lang="en-US" sz="8800" dirty="0">
                <a:solidFill>
                  <a:schemeClr val="accent3">
                    <a:lumMod val="25000"/>
                  </a:schemeClr>
                </a:solidFill>
                <a:latin typeface="Abadi"/>
              </a:rPr>
              <a:t>Visualize Launch Sites: Displayed successful sites and payload ranges.</a:t>
            </a:r>
          </a:p>
          <a:p>
            <a:pPr>
              <a:lnSpc>
                <a:spcPct val="120000"/>
              </a:lnSpc>
              <a:spcBef>
                <a:spcPts val="1400"/>
              </a:spcBef>
            </a:pPr>
            <a:r>
              <a:rPr lang="en-US" sz="8800" dirty="0">
                <a:solidFill>
                  <a:schemeClr val="accent3">
                    <a:lumMod val="25000"/>
                  </a:schemeClr>
                </a:solidFill>
                <a:latin typeface="Abadi"/>
              </a:rPr>
              <a:t>Modeling: Used logistic regression, SVM, decision tree, KNN for predictions.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TextBox 2">
            <a:extLst>
              <a:ext uri="{FF2B5EF4-FFF2-40B4-BE49-F238E27FC236}">
                <a16:creationId xmlns:a16="http://schemas.microsoft.com/office/drawing/2014/main" id="{FDB36008-D8CD-499D-3E48-88396A767C09}"/>
              </a:ext>
            </a:extLst>
          </p:cNvPr>
          <p:cNvSpPr txBox="1"/>
          <p:nvPr/>
        </p:nvSpPr>
        <p:spPr>
          <a:xfrm>
            <a:off x="431796" y="1678590"/>
            <a:ext cx="10853815" cy="4832092"/>
          </a:xfrm>
          <a:prstGeom prst="rect">
            <a:avLst/>
          </a:prstGeom>
          <a:noFill/>
        </p:spPr>
        <p:txBody>
          <a:bodyPr wrap="square">
            <a:spAutoFit/>
          </a:bodyPr>
          <a:lstStyle/>
          <a:p>
            <a:pPr marL="285750" indent="-285750">
              <a:buFont typeface="Arial" panose="020B0604020202020204" pitchFamily="34" charset="0"/>
              <a:buChar char="•"/>
            </a:pPr>
            <a:r>
              <a:rPr lang="en-US" sz="1400" dirty="0"/>
              <a:t>Initiate Data Retrieval: Commence the process by sending a request to the SpaceX API to obtain comprehensive rocket launch data.</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Data Decoding and Transformation: Decode the received API response, utilizing the .</a:t>
            </a:r>
            <a:r>
              <a:rPr lang="en-US" sz="1400" dirty="0" err="1"/>
              <a:t>json</a:t>
            </a:r>
            <a:r>
              <a:rPr lang="en-US" sz="1400" dirty="0"/>
              <a:t>() function, and subsequently transform it into a structured </a:t>
            </a:r>
            <a:r>
              <a:rPr lang="en-US" sz="1400" dirty="0" err="1"/>
              <a:t>dataframe</a:t>
            </a:r>
            <a:r>
              <a:rPr lang="en-US" sz="1400" dirty="0"/>
              <a:t> using the powerful .</a:t>
            </a:r>
            <a:r>
              <a:rPr lang="en-US" sz="1400" dirty="0" err="1"/>
              <a:t>json_normalize</a:t>
            </a:r>
            <a:r>
              <a:rPr lang="en-US" sz="1400" dirty="0"/>
              <a:t> method.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Custom Information Retrieval: Employ custom-designed functions to request specific details and attributes pertaining to the launches directly from the SpaceX API. This step ensures that all relevant information is retrieved efficiently.</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Data Transformation into Dictionary: Convert the acquired data into a structured dictionary format, facilitating easy manipulation and analysis in subsequent stages.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err="1"/>
              <a:t>DataFrame</a:t>
            </a:r>
            <a:r>
              <a:rPr lang="en-US" sz="1400" dirty="0"/>
              <a:t> Creation: Utilize the prepared dictionary to create a meticulously organized </a:t>
            </a:r>
            <a:r>
              <a:rPr lang="en-US" sz="1400" dirty="0" err="1"/>
              <a:t>dataframe</a:t>
            </a:r>
            <a:r>
              <a:rPr lang="en-US" sz="1400" dirty="0"/>
              <a:t>, which serves as the foundation for all subsequent data exploration and analysis tasks.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Filtering for Falcon 9 Launches: Apply precise filters to the </a:t>
            </a:r>
            <a:r>
              <a:rPr lang="en-US" sz="1400" dirty="0" err="1"/>
              <a:t>dataframe</a:t>
            </a:r>
            <a:r>
              <a:rPr lang="en-US" sz="1400" dirty="0"/>
              <a:t>, selectively retaining data exclusively related to Falcon 9 rocket launches. This filtration ensures that the subsequent analysis focuses solely on the target rocket model.</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Handling Missing Payload Mass Data: Address any missing values within the Payload Mass column by replacing them with the calculated mean value of the available data. This meticulous step enhances the dataset's completeness and accuracy.</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Data Export to CSV: Culminate the data preparation phase by exporting the meticulously curated and refined dataset to a CSV file, ensuring that it is readily accessible for subsequent phases of analysis and exploration.</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1800" b="1" i="0" u="none" strike="noStrike" baseline="0" dirty="0">
                <a:solidFill>
                  <a:srgbClr val="000000"/>
                </a:solidFill>
                <a:latin typeface="Avenir Next LT Pro" panose="020B0504020202020204" pitchFamily="34" charset="0"/>
              </a:rPr>
              <a:t>Perform Exploratory Data Analysis (EDA) and label the data.</a:t>
            </a:r>
          </a:p>
          <a:p>
            <a:r>
              <a:rPr lang="en-US" sz="1800" b="1" i="0" u="none" strike="noStrike" baseline="0" dirty="0">
                <a:solidFill>
                  <a:srgbClr val="000000"/>
                </a:solidFill>
                <a:latin typeface="Avenir Next LT Pro" panose="020B0504020202020204" pitchFamily="34" charset="0"/>
              </a:rPr>
              <a:t>Calculate the count of launches for each launch site.</a:t>
            </a:r>
          </a:p>
          <a:p>
            <a:r>
              <a:rPr lang="en-US" sz="1800" b="1" i="0" u="none" strike="noStrike" baseline="0" dirty="0">
                <a:solidFill>
                  <a:srgbClr val="000000"/>
                </a:solidFill>
                <a:latin typeface="Avenir Next LT Pro" panose="020B0504020202020204" pitchFamily="34" charset="0"/>
              </a:rPr>
              <a:t>Determine the frequency of different orbit types.</a:t>
            </a:r>
          </a:p>
          <a:p>
            <a:r>
              <a:rPr lang="en-US" sz="1800" b="1" i="0" u="none" strike="noStrike" baseline="0" dirty="0">
                <a:solidFill>
                  <a:srgbClr val="000000"/>
                </a:solidFill>
                <a:latin typeface="Avenir Next LT Pro" panose="020B0504020202020204" pitchFamily="34" charset="0"/>
              </a:rPr>
              <a:t>Analyze the occurrence of mission outcomes for each orbit type.</a:t>
            </a:r>
          </a:p>
          <a:p>
            <a:r>
              <a:rPr lang="en-US" sz="1800" b="1" i="0" u="none" strike="noStrike" baseline="0" dirty="0">
                <a:solidFill>
                  <a:srgbClr val="000000"/>
                </a:solidFill>
                <a:latin typeface="Avenir Next LT Pro" panose="020B0504020202020204" pitchFamily="34" charset="0"/>
              </a:rPr>
              <a:t>Create a binary landing outcome column as the dependent variable.</a:t>
            </a:r>
          </a:p>
          <a:p>
            <a:r>
              <a:rPr lang="en-US" sz="1800" b="1" i="0" u="none" strike="noStrike" baseline="0" dirty="0">
                <a:solidFill>
                  <a:srgbClr val="000000"/>
                </a:solidFill>
                <a:latin typeface="Avenir Next LT Pro" panose="020B0504020202020204" pitchFamily="34" charset="0"/>
              </a:rPr>
              <a:t>Export the processed data to a CSV file.</a:t>
            </a:r>
            <a:endParaRPr lang="en-US" dirty="0"/>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gn="l"/>
            <a:endParaRPr lang="en-US" sz="1800" b="0" i="0" u="none" strike="noStrike" baseline="0" dirty="0">
              <a:solidFill>
                <a:srgbClr val="000000"/>
              </a:solidFill>
              <a:latin typeface="Avenir Next LT Pro" panose="020B0504020202020204" pitchFamily="34" charset="0"/>
            </a:endParaRPr>
          </a:p>
          <a:p>
            <a:r>
              <a:rPr lang="en-US" sz="1800" i="0" u="none" strike="noStrike" baseline="0" dirty="0">
                <a:solidFill>
                  <a:srgbClr val="000000"/>
                </a:solidFill>
                <a:latin typeface="Avenir Next LT Pro" panose="020B0504020202020204" pitchFamily="34" charset="0"/>
              </a:rPr>
              <a:t>Examine the relationship between Flight Number and Payload.</a:t>
            </a:r>
          </a:p>
          <a:p>
            <a:r>
              <a:rPr lang="en-US" sz="1800" i="0" u="none" strike="noStrike" baseline="0" dirty="0">
                <a:solidFill>
                  <a:srgbClr val="000000"/>
                </a:solidFill>
                <a:latin typeface="Avenir Next LT Pro" panose="020B0504020202020204" pitchFamily="34" charset="0"/>
              </a:rPr>
              <a:t>Explore the connection between Flight Number and Launch Site.</a:t>
            </a:r>
          </a:p>
          <a:p>
            <a:r>
              <a:rPr lang="en-US" sz="1800" i="0" u="none" strike="noStrike" baseline="0" dirty="0">
                <a:solidFill>
                  <a:srgbClr val="000000"/>
                </a:solidFill>
                <a:latin typeface="Avenir Next LT Pro" panose="020B0504020202020204" pitchFamily="34" charset="0"/>
              </a:rPr>
              <a:t>Investigate Payload Mass (kg) in relation to Launch Site.</a:t>
            </a:r>
          </a:p>
          <a:p>
            <a:r>
              <a:rPr lang="en-US" sz="1800" i="0" u="none" strike="noStrike" baseline="0" dirty="0">
                <a:solidFill>
                  <a:srgbClr val="000000"/>
                </a:solidFill>
                <a:latin typeface="Avenir Next LT Pro" panose="020B0504020202020204" pitchFamily="34" charset="0"/>
              </a:rPr>
              <a:t>Analyze Payload Mass (kg) with respect to Orbit type.</a:t>
            </a:r>
          </a:p>
          <a:p>
            <a:r>
              <a:rPr lang="en-US" sz="1800" i="0" u="none" strike="noStrike" baseline="0" dirty="0">
                <a:solidFill>
                  <a:srgbClr val="000000"/>
                </a:solidFill>
                <a:latin typeface="Avenir Next LT Pro" panose="020B0504020202020204" pitchFamily="34" charset="0"/>
              </a:rPr>
              <a:t>Visualize these relationships using scatter plots, which can reveal potential associations that might be valuable for machine learning applications. Additionally, use bar charts to compare discrete categories and illustrate relationships between categories and measured values, providing a clear overview of the data.</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2659</TotalTime>
  <Words>2200</Words>
  <Application>Microsoft Office PowerPoint</Application>
  <PresentationFormat>Widescreen</PresentationFormat>
  <Paragraphs>255</Paragraphs>
  <Slides>44</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Abadi</vt:lpstr>
      <vt:lpstr>Arial</vt:lpstr>
      <vt:lpstr>Avenir Next LT Pro</vt:lpstr>
      <vt:lpstr>Calibri</vt:lpstr>
      <vt:lpstr>Calibri Light</vt:lpstr>
      <vt:lpstr>IBM Plex Mono SemiBold</vt:lpstr>
      <vt:lpstr>IBM Plex Mono Text</vt:lpstr>
      <vt:lpstr>Söhne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Veronica Torrens</cp:lastModifiedBy>
  <cp:revision>210</cp:revision>
  <dcterms:created xsi:type="dcterms:W3CDTF">2021-04-29T18:58:34Z</dcterms:created>
  <dcterms:modified xsi:type="dcterms:W3CDTF">2023-09-05T06:59:51Z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